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ota1\docanalyseur\ELVIDOR\Resultats%20Maija\260917%20gel%20AgAgCl%20et%20proto%20dans%20H2SO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63897289548814"/>
          <c:y val="7.3541389380003583E-2"/>
          <c:w val="0.59508995222670835"/>
          <c:h val="0.69414338526724295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5"/>
            <c:spPr>
              <a:solidFill>
                <a:schemeClr val="accent1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00"/>
                </a:solidFill>
                <a:prstDash val="solid"/>
              </a:ln>
            </c:spPr>
            <c:trendlineType val="linear"/>
            <c:dispRSqr val="1"/>
            <c:dispEq val="1"/>
            <c:trendlineLbl>
              <c:layout>
                <c:manualLayout>
                  <c:x val="-3.0786294512564268E-2"/>
                  <c:y val="-0.11426237629318016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</c:trendlineLbl>
          </c:trendline>
          <c:xVal>
            <c:numRef>
              <c:f>Feuil1!$J$2:$J$22</c:f>
              <c:numCache>
                <c:formatCode>0.00E+00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6.9999999999999998E-9</c:v>
                </c:pt>
                <c:pt idx="4">
                  <c:v>6.9999999999999998E-9</c:v>
                </c:pt>
                <c:pt idx="5">
                  <c:v>6.9999999999999998E-9</c:v>
                </c:pt>
                <c:pt idx="6">
                  <c:v>1.4E-8</c:v>
                </c:pt>
                <c:pt idx="7">
                  <c:v>1.4E-8</c:v>
                </c:pt>
                <c:pt idx="8">
                  <c:v>1.4E-8</c:v>
                </c:pt>
                <c:pt idx="9">
                  <c:v>2.7999999999999999E-8</c:v>
                </c:pt>
                <c:pt idx="10" formatCode="General">
                  <c:v>2.7999999999999999E-8</c:v>
                </c:pt>
                <c:pt idx="11" formatCode="General">
                  <c:v>2.7999999999999999E-8</c:v>
                </c:pt>
                <c:pt idx="12">
                  <c:v>3.4999999999999996E-8</c:v>
                </c:pt>
                <c:pt idx="13" formatCode="General">
                  <c:v>3.4999999999999996E-8</c:v>
                </c:pt>
                <c:pt idx="14" formatCode="General">
                  <c:v>3.4999999999999996E-8</c:v>
                </c:pt>
                <c:pt idx="15">
                  <c:v>4.1999999999999992E-8</c:v>
                </c:pt>
                <c:pt idx="16" formatCode="General">
                  <c:v>4.1999999999999992E-8</c:v>
                </c:pt>
                <c:pt idx="17" formatCode="General">
                  <c:v>4.1999999999999992E-8</c:v>
                </c:pt>
                <c:pt idx="18">
                  <c:v>4.8999999999999989E-8</c:v>
                </c:pt>
                <c:pt idx="19" formatCode="General">
                  <c:v>4.8999999999999989E-8</c:v>
                </c:pt>
              </c:numCache>
            </c:numRef>
          </c:xVal>
          <c:yVal>
            <c:numRef>
              <c:f>Feuil1!$C$2:$C$22</c:f>
              <c:numCache>
                <c:formatCode>0.00E+00</c:formatCode>
                <c:ptCount val="21"/>
                <c:pt idx="0">
                  <c:v>3.173E-3</c:v>
                </c:pt>
                <c:pt idx="1">
                  <c:v>8.9829999999999997E-3</c:v>
                </c:pt>
                <c:pt idx="2">
                  <c:v>5.8019999999999999E-3</c:v>
                </c:pt>
                <c:pt idx="3">
                  <c:v>4.2040000000000001E-2</c:v>
                </c:pt>
                <c:pt idx="4">
                  <c:v>4.0969999999999999E-2</c:v>
                </c:pt>
                <c:pt idx="5">
                  <c:v>4.1590000000000002E-2</c:v>
                </c:pt>
                <c:pt idx="6">
                  <c:v>6.88E-2</c:v>
                </c:pt>
                <c:pt idx="7">
                  <c:v>6.565E-2</c:v>
                </c:pt>
                <c:pt idx="8">
                  <c:v>6.5439999999999998E-2</c:v>
                </c:pt>
                <c:pt idx="9">
                  <c:v>0.14169999999999999</c:v>
                </c:pt>
                <c:pt idx="10">
                  <c:v>0.1221</c:v>
                </c:pt>
                <c:pt idx="11">
                  <c:v>0.12529999999999999</c:v>
                </c:pt>
                <c:pt idx="12">
                  <c:v>0.16470000000000001</c:v>
                </c:pt>
                <c:pt idx="13">
                  <c:v>0.1651</c:v>
                </c:pt>
                <c:pt idx="14">
                  <c:v>0.1605</c:v>
                </c:pt>
                <c:pt idx="15">
                  <c:v>0.2046</c:v>
                </c:pt>
                <c:pt idx="16">
                  <c:v>0.20549999999999999</c:v>
                </c:pt>
                <c:pt idx="17">
                  <c:v>0.1988</c:v>
                </c:pt>
                <c:pt idx="18">
                  <c:v>0.21959999999999999</c:v>
                </c:pt>
                <c:pt idx="19">
                  <c:v>0.23350000000000001</c:v>
                </c:pt>
                <c:pt idx="20">
                  <c:v>0.20530000000000001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0035080"/>
        <c:axId val="226759056"/>
      </c:scatterChart>
      <c:valAx>
        <c:axId val="170035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Concentration en Cuivre mol/L</a:t>
                </a:r>
              </a:p>
            </c:rich>
          </c:tx>
          <c:layout/>
          <c:overlay val="0"/>
        </c:title>
        <c:numFmt formatCode="0.0E+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226759056"/>
        <c:crosses val="autoZero"/>
        <c:crossBetween val="midCat"/>
      </c:valAx>
      <c:valAx>
        <c:axId val="2267590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Hauteur du pic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170035080"/>
        <c:crosses val="autoZero"/>
        <c:crossBetween val="midCat"/>
      </c:valAx>
      <c:spPr>
        <a:solidFill>
          <a:sysClr val="window" lastClr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F19B-689C-4694-8610-CA6D84A1BE24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998DF-9206-4440-9070-617FCE93923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877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8E61-D751-46B7-B880-07CE323C9236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267A0-A0A9-49DF-A4FF-59452410C6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6081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789A9-B4DB-48F3-B8A4-0B07AE338066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E0791-1743-4158-B71B-68C18B9429C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666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5B9A-C803-4060-B36B-26034F023F9D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9B3E8-27DE-4ED0-8ED2-4C94E07D502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4962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72176-CB42-4654-96E3-1A6282BD1263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A51BE-CE86-492B-B642-3E3732886AD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966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C92A-7EA0-4BF2-A0F6-A2A6ACD3D23C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FBE27-4E63-4497-A747-4656A7A6296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383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9CC1-B845-4EF4-A893-339569558D93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91F68-D157-41B3-95F7-34AB7AB57D4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8096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6BD34-7DC5-4E31-BCAC-26DC1DA77B52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D64DC-B6A4-4838-B1A0-861C4F842A5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394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1F653-B781-4E75-A987-F423F71DD3FD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CA2AD-2178-418A-B148-1C98E40D9D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939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AACC1-611C-4810-BB33-29C98458C1C6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6EF38-0CE5-4F81-AEE5-DDFF4B3A5F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506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BAAC6-A8DE-4233-9EB1-0E25D77B3ABE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494BE-DAAE-4104-857F-4440EC27876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926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662F7E-966D-4A90-995D-67067E561361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C8C5C68-09E0-4C39-8A28-51E00392355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jpeg"/><Relationship Id="rId12" Type="http://schemas.openxmlformats.org/officeDocument/2006/relationships/image" Target="../media/image1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chart" Target="../charts/chart1.xml"/><Relationship Id="rId5" Type="http://schemas.openxmlformats.org/officeDocument/2006/relationships/image" Target="../media/image12.jpe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à coins arrondis 58"/>
          <p:cNvSpPr/>
          <p:nvPr/>
        </p:nvSpPr>
        <p:spPr>
          <a:xfrm>
            <a:off x="5572451" y="4449344"/>
            <a:ext cx="3364307" cy="2294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143892" y="4449344"/>
            <a:ext cx="3096047" cy="2100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à coins arrondis 1"/>
          <p:cNvSpPr/>
          <p:nvPr/>
        </p:nvSpPr>
        <p:spPr>
          <a:xfrm>
            <a:off x="955666" y="3036742"/>
            <a:ext cx="7368815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43892" y="665864"/>
            <a:ext cx="8785225" cy="1079500"/>
          </a:xfrm>
          <a:ln w="635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2000" b="1" dirty="0" smtClean="0"/>
              <a:t>ELVIDOR- </a:t>
            </a:r>
            <a:r>
              <a:rPr lang="fr-FR" sz="2000" b="1" dirty="0" err="1" smtClean="0"/>
              <a:t>ÉLectrode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VIbrante</a:t>
            </a:r>
            <a:r>
              <a:rPr lang="fr-FR" sz="2000" b="1" dirty="0" smtClean="0"/>
              <a:t> à micro-fil D’OR </a:t>
            </a: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err="1" smtClean="0"/>
              <a:t>Mesures</a:t>
            </a:r>
            <a:r>
              <a:rPr lang="en-US" sz="2000" b="1" i="1" dirty="0" smtClean="0"/>
              <a:t> in situ </a:t>
            </a:r>
            <a:r>
              <a:rPr lang="en-US" sz="2000" b="1" dirty="0" smtClean="0"/>
              <a:t>du </a:t>
            </a:r>
            <a:r>
              <a:rPr lang="en-US" sz="2000" b="1" dirty="0" err="1" smtClean="0"/>
              <a:t>cuivre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en</a:t>
            </a:r>
            <a:r>
              <a:rPr lang="en-US" sz="2000" b="1" dirty="0" smtClean="0"/>
              <a:t> milieu </a:t>
            </a:r>
            <a:r>
              <a:rPr lang="en-US" sz="2000" b="1" dirty="0" err="1" smtClean="0"/>
              <a:t>marin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de-DE" sz="1600" b="1" dirty="0" smtClean="0"/>
              <a:t/>
            </a:r>
            <a:br>
              <a:rPr lang="de-DE" sz="1600" b="1" dirty="0" smtClean="0"/>
            </a:br>
            <a:endParaRPr lang="fr-FR" sz="1100" dirty="0"/>
          </a:p>
        </p:txBody>
      </p:sp>
      <p:pic>
        <p:nvPicPr>
          <p:cNvPr id="2051" name="Picture 2" descr="http://www.meteo.fr/cic/meetings/2014/AEI/images/bandeau_con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4"/>
          <p:cNvSpPr txBox="1">
            <a:spLocks noChangeArrowheads="1"/>
          </p:cNvSpPr>
          <p:nvPr/>
        </p:nvSpPr>
        <p:spPr bwMode="auto">
          <a:xfrm>
            <a:off x="900113" y="179388"/>
            <a:ext cx="7092950" cy="369887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Atelier Expérimentation et Instrumentation – BREST – 17-19 octobre 2017</a:t>
            </a:r>
          </a:p>
        </p:txBody>
      </p:sp>
      <p:sp>
        <p:nvSpPr>
          <p:cNvPr id="2053" name="ZoneTexte 6"/>
          <p:cNvSpPr txBox="1">
            <a:spLocks noChangeArrowheads="1"/>
          </p:cNvSpPr>
          <p:nvPr/>
        </p:nvSpPr>
        <p:spPr bwMode="auto">
          <a:xfrm>
            <a:off x="91538" y="1916754"/>
            <a:ext cx="87852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/>
              <a:t>Contexte et Objectifs</a:t>
            </a:r>
            <a:r>
              <a:rPr lang="fr-FR" altLang="fr-FR" sz="1800" b="1" dirty="0" smtClean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200" b="1" dirty="0" smtClean="0"/>
          </a:p>
          <a:p>
            <a:pPr algn="just">
              <a:buNone/>
            </a:pPr>
            <a:r>
              <a:rPr lang="fr-FR" sz="1200" b="1" dirty="0" smtClean="0"/>
              <a:t>	Cuivre</a:t>
            </a:r>
            <a:r>
              <a:rPr lang="fr-FR" sz="1200" dirty="0" smtClean="0"/>
              <a:t> </a:t>
            </a:r>
            <a:r>
              <a:rPr lang="fr-FR" sz="1200" b="1" dirty="0" smtClean="0"/>
              <a:t>micronutriment essentiel</a:t>
            </a:r>
            <a:r>
              <a:rPr lang="fr-FR" sz="1200" dirty="0" smtClean="0"/>
              <a:t>, </a:t>
            </a:r>
            <a:r>
              <a:rPr lang="fr-FR" sz="1200" b="1" dirty="0" smtClean="0"/>
              <a:t>traceur de l’activité hydrothermale</a:t>
            </a:r>
          </a:p>
          <a:p>
            <a:pPr algn="just">
              <a:buNone/>
            </a:pPr>
            <a:r>
              <a:rPr lang="fr-FR" sz="1200" dirty="0" smtClean="0"/>
              <a:t>			Intérêt des </a:t>
            </a:r>
            <a:r>
              <a:rPr lang="fr-FR" sz="1200" b="1" dirty="0" smtClean="0"/>
              <a:t>capteurs </a:t>
            </a:r>
            <a:r>
              <a:rPr lang="fr-FR" sz="1200" b="1" i="1" dirty="0" smtClean="0"/>
              <a:t>in situ</a:t>
            </a:r>
          </a:p>
          <a:p>
            <a:pPr algn="just">
              <a:buNone/>
            </a:pPr>
            <a:r>
              <a:rPr lang="fr-FR" sz="1200" dirty="0" smtClean="0"/>
              <a:t>	</a:t>
            </a:r>
            <a:endParaRPr lang="fr-FR" altLang="fr-FR" sz="1800" dirty="0"/>
          </a:p>
          <a:p>
            <a:pPr algn="just">
              <a:buNone/>
            </a:pPr>
            <a:r>
              <a:rPr lang="fr-FR" sz="1400" b="1" dirty="0" smtClean="0"/>
              <a:t>	</a:t>
            </a:r>
            <a:r>
              <a:rPr lang="fr-FR" sz="1400" b="1" dirty="0" smtClean="0">
                <a:solidFill>
                  <a:srgbClr val="FFFF00"/>
                </a:solidFill>
              </a:rPr>
              <a:t>Prototype </a:t>
            </a:r>
            <a:r>
              <a:rPr lang="fr-FR" sz="1400" b="1" dirty="0" err="1" smtClean="0">
                <a:solidFill>
                  <a:srgbClr val="FFFF00"/>
                </a:solidFill>
              </a:rPr>
              <a:t>marinisé</a:t>
            </a:r>
            <a:r>
              <a:rPr lang="fr-FR" sz="1400" b="1" dirty="0" smtClean="0">
                <a:solidFill>
                  <a:srgbClr val="FFFF00"/>
                </a:solidFill>
              </a:rPr>
              <a:t> grand fond </a:t>
            </a:r>
            <a:r>
              <a:rPr lang="fr-FR" sz="1400" dirty="0" smtClean="0">
                <a:solidFill>
                  <a:srgbClr val="FFFF00"/>
                </a:solidFill>
              </a:rPr>
              <a:t>pour la mesure </a:t>
            </a:r>
            <a:r>
              <a:rPr lang="fr-FR" sz="1400" i="1" dirty="0" smtClean="0">
                <a:solidFill>
                  <a:srgbClr val="FFFF00"/>
                </a:solidFill>
              </a:rPr>
              <a:t>in situ </a:t>
            </a:r>
            <a:r>
              <a:rPr lang="fr-FR" sz="1400" dirty="0" smtClean="0">
                <a:solidFill>
                  <a:srgbClr val="FFFF00"/>
                </a:solidFill>
              </a:rPr>
              <a:t>de cuivre labile et complexé (</a:t>
            </a:r>
            <a:r>
              <a:rPr lang="fr-FR" sz="1400" dirty="0" err="1" smtClean="0">
                <a:solidFill>
                  <a:srgbClr val="FFFF00"/>
                </a:solidFill>
              </a:rPr>
              <a:t>nanomolaire</a:t>
            </a:r>
            <a:r>
              <a:rPr lang="fr-FR" sz="1400" dirty="0" smtClean="0">
                <a:solidFill>
                  <a:srgbClr val="FFFF00"/>
                </a:solidFill>
              </a:rPr>
              <a:t>) en 				contexte côtier et hydrothermal</a:t>
            </a:r>
            <a:endParaRPr lang="fr-FR" altLang="fr-FR" sz="1400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2054" name="ZoneTexte 7"/>
          <p:cNvSpPr txBox="1">
            <a:spLocks noChangeArrowheads="1"/>
          </p:cNvSpPr>
          <p:nvPr/>
        </p:nvSpPr>
        <p:spPr bwMode="auto">
          <a:xfrm>
            <a:off x="179387" y="4025525"/>
            <a:ext cx="878522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/>
              <a:t>Méthodologie: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pic>
        <p:nvPicPr>
          <p:cNvPr id="32" name="Picture 2" descr="C:\Users\dulaquais\Desktop\ELVIDOR\IMG_20160203_11234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53" y="4688698"/>
            <a:ext cx="979387" cy="126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710" y="4850491"/>
            <a:ext cx="999530" cy="104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ZoneTexte 33"/>
          <p:cNvSpPr txBox="1"/>
          <p:nvPr/>
        </p:nvSpPr>
        <p:spPr>
          <a:xfrm>
            <a:off x="1824167" y="4581128"/>
            <a:ext cx="14157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latin typeface="+mj-lt"/>
              </a:rPr>
              <a:t>Contre électrode (CE)</a:t>
            </a:r>
            <a:br>
              <a:rPr lang="fr-FR" sz="1100" dirty="0" smtClean="0">
                <a:latin typeface="+mj-lt"/>
              </a:rPr>
            </a:br>
            <a:endParaRPr lang="fr-FR" sz="1100" dirty="0">
              <a:latin typeface="+mj-lt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2603" y="5985350"/>
            <a:ext cx="17924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latin typeface="+mj-lt"/>
              </a:rPr>
              <a:t> Electrode de référence (RE)</a:t>
            </a:r>
            <a:endParaRPr lang="fr-FR" sz="1100" dirty="0">
              <a:latin typeface="+mj-lt"/>
            </a:endParaRPr>
          </a:p>
        </p:txBody>
      </p:sp>
      <p:sp>
        <p:nvSpPr>
          <p:cNvPr id="36" name="Flèche droite 35"/>
          <p:cNvSpPr/>
          <p:nvPr/>
        </p:nvSpPr>
        <p:spPr>
          <a:xfrm rot="4916098">
            <a:off x="1817023" y="5080591"/>
            <a:ext cx="602192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Flèche droite 36"/>
          <p:cNvSpPr/>
          <p:nvPr/>
        </p:nvSpPr>
        <p:spPr>
          <a:xfrm rot="14991677">
            <a:off x="2186597" y="5962048"/>
            <a:ext cx="548258" cy="6405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Flèche droite 37"/>
          <p:cNvSpPr/>
          <p:nvPr/>
        </p:nvSpPr>
        <p:spPr>
          <a:xfrm rot="19981245">
            <a:off x="1742766" y="5845293"/>
            <a:ext cx="539496" cy="5081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72846" y="4449344"/>
            <a:ext cx="6142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latin typeface="+mj-lt"/>
              </a:rPr>
              <a:t>Vibreur</a:t>
            </a:r>
            <a:endParaRPr lang="fr-FR" sz="1100" dirty="0">
              <a:latin typeface="+mj-lt"/>
            </a:endParaRPr>
          </a:p>
        </p:txBody>
      </p:sp>
      <p:sp>
        <p:nvSpPr>
          <p:cNvPr id="40" name="Flèche droite 39"/>
          <p:cNvSpPr/>
          <p:nvPr/>
        </p:nvSpPr>
        <p:spPr>
          <a:xfrm rot="6174380">
            <a:off x="1117498" y="4988405"/>
            <a:ext cx="681718" cy="5319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43892" y="4449344"/>
            <a:ext cx="896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>
                <a:latin typeface="+mj-lt"/>
              </a:rPr>
              <a:t>Potensiostat</a:t>
            </a:r>
            <a:endParaRPr lang="fr-FR" sz="1100" dirty="0">
              <a:latin typeface="+mj-lt"/>
            </a:endParaRPr>
          </a:p>
        </p:txBody>
      </p:sp>
      <p:sp>
        <p:nvSpPr>
          <p:cNvPr id="42" name="Flèche droite 41"/>
          <p:cNvSpPr/>
          <p:nvPr/>
        </p:nvSpPr>
        <p:spPr>
          <a:xfrm rot="3136383" flipV="1">
            <a:off x="361013" y="4914486"/>
            <a:ext cx="515078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447367" y="6288051"/>
            <a:ext cx="2346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+mj-lt"/>
              </a:rPr>
              <a:t> Electrode de travail (WE)</a:t>
            </a:r>
            <a:endParaRPr lang="fr-FR" sz="1100" dirty="0">
              <a:latin typeface="+mj-lt"/>
            </a:endParaRPr>
          </a:p>
        </p:txBody>
      </p:sp>
      <p:sp>
        <p:nvSpPr>
          <p:cNvPr id="44" name="Flèche vers le bas 43"/>
          <p:cNvSpPr/>
          <p:nvPr/>
        </p:nvSpPr>
        <p:spPr>
          <a:xfrm rot="16200000">
            <a:off x="4240826" y="4957526"/>
            <a:ext cx="321289" cy="1040383"/>
          </a:xfrm>
          <a:prstGeom prst="downArrow">
            <a:avLst/>
          </a:prstGeom>
          <a:solidFill>
            <a:srgbClr val="FFFF00"/>
          </a:solidFill>
          <a:ln>
            <a:solidFill>
              <a:srgbClr val="4D8DB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45" name="ZoneTexte 44"/>
          <p:cNvSpPr txBox="1"/>
          <p:nvPr/>
        </p:nvSpPr>
        <p:spPr>
          <a:xfrm>
            <a:off x="3208722" y="5791398"/>
            <a:ext cx="24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/>
              <a:t>Marinisation</a:t>
            </a:r>
            <a:r>
              <a:rPr lang="fr-FR" sz="1200" b="1" dirty="0" smtClean="0"/>
              <a:t> des 3 électrodes</a:t>
            </a:r>
            <a:br>
              <a:rPr lang="fr-FR" sz="1200" b="1" dirty="0" smtClean="0"/>
            </a:br>
            <a:r>
              <a:rPr lang="fr-FR" sz="1200" b="1" dirty="0" smtClean="0"/>
              <a:t>+ intégration du vibreur</a:t>
            </a:r>
            <a:endParaRPr lang="fr-FR" sz="1200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3301566" y="4903895"/>
            <a:ext cx="229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Marinisation</a:t>
            </a:r>
            <a:r>
              <a:rPr lang="en-US" sz="1200" b="1" dirty="0" smtClean="0"/>
              <a:t> du </a:t>
            </a:r>
            <a:r>
              <a:rPr lang="en-US" sz="1200" b="1" dirty="0" err="1" smtClean="0"/>
              <a:t>potensiostat</a:t>
            </a:r>
            <a:endParaRPr lang="fr-FR" sz="1200" b="1" dirty="0"/>
          </a:p>
        </p:txBody>
      </p:sp>
      <p:pic>
        <p:nvPicPr>
          <p:cNvPr id="47" name="Image 4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82" y="5557031"/>
            <a:ext cx="1294950" cy="799583"/>
          </a:xfrm>
          <a:prstGeom prst="rect">
            <a:avLst/>
          </a:prstGeom>
        </p:spPr>
      </p:pic>
      <p:graphicFrame>
        <p:nvGraphicFramePr>
          <p:cNvPr id="48" name="Obje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675951"/>
              </p:ext>
            </p:extLst>
          </p:nvPr>
        </p:nvGraphicFramePr>
        <p:xfrm>
          <a:off x="5965546" y="5555430"/>
          <a:ext cx="1132055" cy="813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Image bitmap" r:id="rId7" imgW="3296110" imgH="2247619" progId="Paint.Picture">
                  <p:embed/>
                </p:oleObj>
              </mc:Choice>
              <mc:Fallback>
                <p:oleObj name="Image bitmap" r:id="rId7" imgW="3296110" imgH="224761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546" y="5555430"/>
                        <a:ext cx="1132055" cy="813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" name="Image 48" descr="C:\Users\miheller\AppData\Local\Temp\Enceinte ouverte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459" y="4778660"/>
            <a:ext cx="1808761" cy="72165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ZoneTexte 50"/>
          <p:cNvSpPr txBox="1"/>
          <p:nvPr/>
        </p:nvSpPr>
        <p:spPr>
          <a:xfrm>
            <a:off x="5579988" y="6375414"/>
            <a:ext cx="41045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+mj-lt"/>
              </a:rPr>
              <a:t>Electrodes interchangeables connectées sur </a:t>
            </a:r>
            <a:r>
              <a:rPr lang="fr-FR" sz="1000" dirty="0" err="1" smtClean="0">
                <a:latin typeface="+mj-lt"/>
              </a:rPr>
              <a:t>Subconn</a:t>
            </a:r>
            <a:r>
              <a:rPr lang="fr-FR" sz="1000" dirty="0" smtClean="0">
                <a:latin typeface="+mj-lt"/>
              </a:rPr>
              <a:t> 8 points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885836" y="4507191"/>
            <a:ext cx="3222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 smtClean="0">
                <a:latin typeface="+mj-lt"/>
              </a:rPr>
              <a:t>Potensiostat</a:t>
            </a:r>
            <a:r>
              <a:rPr lang="fr-FR" sz="1100" dirty="0" smtClean="0">
                <a:latin typeface="+mj-lt"/>
              </a:rPr>
              <a:t> intégré dans une enceinte titane</a:t>
            </a:r>
          </a:p>
        </p:txBody>
      </p:sp>
      <p:pic>
        <p:nvPicPr>
          <p:cNvPr id="53" name="Picture 2" descr="C:\Users\miheller\AppData\Local\Temp\ifremer less yellow logo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8" y="780056"/>
            <a:ext cx="766243" cy="76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C:\Users\miheller\AppData\Local\Temp\logo LEMAR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997" y="497435"/>
            <a:ext cx="1403648" cy="91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78" y="1208035"/>
            <a:ext cx="1018847" cy="653356"/>
          </a:xfrm>
          <a:prstGeom prst="rect">
            <a:avLst/>
          </a:prstGeom>
        </p:spPr>
      </p:pic>
      <p:sp>
        <p:nvSpPr>
          <p:cNvPr id="57" name="Flèche vers le bas 56"/>
          <p:cNvSpPr/>
          <p:nvPr/>
        </p:nvSpPr>
        <p:spPr>
          <a:xfrm rot="16200000">
            <a:off x="2227872" y="2426039"/>
            <a:ext cx="216805" cy="714714"/>
          </a:xfrm>
          <a:prstGeom prst="downArrow">
            <a:avLst/>
          </a:prstGeom>
          <a:solidFill>
            <a:srgbClr val="FFFF00"/>
          </a:solidFill>
          <a:ln>
            <a:solidFill>
              <a:srgbClr val="4D8DB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4" name="Rectangle 3"/>
          <p:cNvSpPr/>
          <p:nvPr/>
        </p:nvSpPr>
        <p:spPr>
          <a:xfrm>
            <a:off x="900112" y="1465435"/>
            <a:ext cx="7092951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u="sng" dirty="0" smtClean="0">
                <a:latin typeface="+mj-lt"/>
              </a:rPr>
              <a:t>A. </a:t>
            </a:r>
            <a:r>
              <a:rPr lang="fr-FR" sz="1000" u="sng" dirty="0" err="1" smtClean="0">
                <a:latin typeface="+mj-lt"/>
              </a:rPr>
              <a:t>Laës</a:t>
            </a:r>
            <a:r>
              <a:rPr lang="fr-FR" sz="1000" u="sng" dirty="0" smtClean="0">
                <a:latin typeface="+mj-lt"/>
              </a:rPr>
              <a:t>-Huon</a:t>
            </a:r>
            <a:r>
              <a:rPr lang="en-US" sz="1000" dirty="0" smtClean="0">
                <a:latin typeface="+mj-lt"/>
              </a:rPr>
              <a:t>, M. Heller, G. </a:t>
            </a:r>
            <a:r>
              <a:rPr lang="en-US" sz="1000" dirty="0" err="1" smtClean="0">
                <a:latin typeface="+mj-lt"/>
              </a:rPr>
              <a:t>Dulaquais</a:t>
            </a:r>
            <a:r>
              <a:rPr lang="en-US" sz="1000" dirty="0" smtClean="0">
                <a:latin typeface="+mj-lt"/>
              </a:rPr>
              <a:t>, M. </a:t>
            </a:r>
            <a:r>
              <a:rPr lang="en-US" sz="1000" dirty="0" err="1" smtClean="0">
                <a:latin typeface="+mj-lt"/>
              </a:rPr>
              <a:t>Waeles</a:t>
            </a:r>
            <a:r>
              <a:rPr lang="en-US" sz="1000" dirty="0" smtClean="0">
                <a:latin typeface="+mj-lt"/>
              </a:rPr>
              <a:t>, J-Y. </a:t>
            </a:r>
            <a:r>
              <a:rPr lang="en-US" sz="1000" dirty="0" err="1" smtClean="0">
                <a:latin typeface="+mj-lt"/>
              </a:rPr>
              <a:t>Coail</a:t>
            </a:r>
            <a:r>
              <a:rPr lang="en-US" sz="1000" dirty="0">
                <a:latin typeface="+mj-lt"/>
              </a:rPr>
              <a:t>,</a:t>
            </a:r>
            <a:r>
              <a:rPr lang="en-US" sz="1000" dirty="0" smtClean="0">
                <a:latin typeface="+mj-lt"/>
              </a:rPr>
              <a:t> A. </a:t>
            </a:r>
            <a:r>
              <a:rPr lang="en-US" sz="1000" dirty="0" err="1" smtClean="0">
                <a:latin typeface="+mj-lt"/>
              </a:rPr>
              <a:t>Kerboul</a:t>
            </a:r>
            <a:r>
              <a:rPr lang="en-US" sz="1000" dirty="0" smtClean="0">
                <a:latin typeface="+mj-lt"/>
              </a:rPr>
              <a:t>, G. </a:t>
            </a:r>
            <a:r>
              <a:rPr lang="en-US" sz="1000" dirty="0" err="1" smtClean="0">
                <a:latin typeface="+mj-lt"/>
              </a:rPr>
              <a:t>Deplace</a:t>
            </a:r>
            <a:r>
              <a:rPr lang="en-US" sz="1000" dirty="0" smtClean="0">
                <a:latin typeface="+mj-lt"/>
              </a:rPr>
              <a:t>, D. Le </a:t>
            </a:r>
            <a:r>
              <a:rPr lang="en-US" sz="1000" dirty="0" err="1" smtClean="0">
                <a:latin typeface="+mj-lt"/>
              </a:rPr>
              <a:t>Vourch</a:t>
            </a:r>
            <a:r>
              <a:rPr lang="en-US" sz="1000" dirty="0" smtClean="0">
                <a:latin typeface="+mj-lt"/>
              </a:rPr>
              <a:t>, C. </a:t>
            </a:r>
            <a:r>
              <a:rPr lang="en-US" sz="1000" dirty="0" err="1" smtClean="0">
                <a:latin typeface="+mj-lt"/>
              </a:rPr>
              <a:t>Cotty</a:t>
            </a:r>
            <a:r>
              <a:rPr lang="en-US" sz="1000" dirty="0" smtClean="0">
                <a:latin typeface="+mj-lt"/>
              </a:rPr>
              <a:t>, C. </a:t>
            </a:r>
            <a:r>
              <a:rPr lang="en-US" sz="1000" dirty="0" err="1" smtClean="0">
                <a:latin typeface="+mj-lt"/>
              </a:rPr>
              <a:t>Kärnfelt</a:t>
            </a:r>
            <a:r>
              <a:rPr lang="en-US" sz="1000" dirty="0" smtClean="0">
                <a:latin typeface="+mj-lt"/>
              </a:rPr>
              <a:t>, R. </a:t>
            </a:r>
            <a:r>
              <a:rPr lang="en-US" sz="1000" dirty="0" err="1" smtClean="0">
                <a:latin typeface="+mj-lt"/>
              </a:rPr>
              <a:t>Riso</a:t>
            </a:r>
            <a:r>
              <a:rPr lang="en-US" sz="1000" dirty="0" smtClean="0">
                <a:latin typeface="+mj-lt"/>
              </a:rPr>
              <a:t>,</a:t>
            </a:r>
            <a:br>
              <a:rPr lang="en-US" sz="1000" dirty="0" smtClean="0">
                <a:latin typeface="+mj-lt"/>
              </a:rPr>
            </a:br>
            <a:r>
              <a:rPr lang="en-US" sz="1000" dirty="0" smtClean="0">
                <a:latin typeface="+mj-lt"/>
              </a:rPr>
              <a:t>P-M. </a:t>
            </a:r>
            <a:r>
              <a:rPr lang="fr-FR" sz="1000" dirty="0" err="1" smtClean="0">
                <a:latin typeface="+mj-lt"/>
              </a:rPr>
              <a:t>Sarradin</a:t>
            </a:r>
            <a:r>
              <a:rPr lang="fr-FR" sz="1000" dirty="0" smtClean="0">
                <a:latin typeface="+mj-lt"/>
              </a:rPr>
              <a:t>, L. </a:t>
            </a:r>
            <a:r>
              <a:rPr lang="fr-FR" sz="1000" dirty="0" err="1" smtClean="0">
                <a:latin typeface="+mj-lt"/>
              </a:rPr>
              <a:t>Dussud</a:t>
            </a:r>
            <a:r>
              <a:rPr lang="fr-FR" sz="1000" dirty="0" smtClean="0">
                <a:latin typeface="+mj-lt"/>
              </a:rPr>
              <a:t>, </a:t>
            </a:r>
            <a:r>
              <a:rPr lang="en-US" sz="1000" dirty="0" smtClean="0">
                <a:latin typeface="+mj-lt"/>
              </a:rPr>
              <a:t>C. </a:t>
            </a:r>
            <a:r>
              <a:rPr lang="en-US" sz="1000" dirty="0" err="1" smtClean="0">
                <a:latin typeface="+mj-lt"/>
              </a:rPr>
              <a:t>Cathalot</a:t>
            </a:r>
            <a:r>
              <a:rPr lang="fr-FR" sz="1000" dirty="0" smtClean="0">
                <a:latin typeface="+mj-lt"/>
              </a:rPr>
              <a:t> </a:t>
            </a:r>
            <a:br>
              <a:rPr lang="fr-FR" sz="1000" dirty="0" smtClean="0">
                <a:latin typeface="+mj-lt"/>
              </a:rPr>
            </a:br>
            <a:r>
              <a:rPr lang="fr-FR" sz="1000" baseline="30000" dirty="0" smtClean="0">
                <a:latin typeface="+mj-lt"/>
              </a:rPr>
              <a:t/>
            </a:r>
            <a:br>
              <a:rPr lang="fr-FR" sz="1000" baseline="30000" dirty="0" smtClean="0">
                <a:latin typeface="+mj-lt"/>
              </a:rPr>
            </a:br>
            <a:endParaRPr lang="fr-FR" sz="1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à coins arrondis 3080"/>
          <p:cNvSpPr/>
          <p:nvPr/>
        </p:nvSpPr>
        <p:spPr>
          <a:xfrm>
            <a:off x="6326005" y="5570234"/>
            <a:ext cx="2121080" cy="931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314022" y="3523047"/>
            <a:ext cx="4762034" cy="1594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3808636" y="1473950"/>
            <a:ext cx="1667086" cy="1446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388" y="981075"/>
            <a:ext cx="8785225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/>
              <a:t>Résultats: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986184"/>
            <a:ext cx="962345" cy="721759"/>
          </a:xfrm>
          <a:prstGeom prst="rect">
            <a:avLst/>
          </a:prstGeom>
        </p:spPr>
      </p:pic>
      <p:pic>
        <p:nvPicPr>
          <p:cNvPr id="3074" name="Picture 2" descr="http://www.meteo.fr/cic/meetings/2014/AEI/images/bandeau_con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900113" y="179388"/>
            <a:ext cx="7092950" cy="369887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Atelier Expérimentation et Instrumentation – BREST – 17-19 octobre 2017</a:t>
            </a:r>
          </a:p>
        </p:txBody>
      </p:sp>
      <p:sp>
        <p:nvSpPr>
          <p:cNvPr id="3077" name="ZoneTexte 7"/>
          <p:cNvSpPr txBox="1">
            <a:spLocks noChangeArrowheads="1"/>
          </p:cNvSpPr>
          <p:nvPr/>
        </p:nvSpPr>
        <p:spPr bwMode="auto">
          <a:xfrm>
            <a:off x="179388" y="5264150"/>
            <a:ext cx="8785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/>
              <a:t>Conclusions/Prospective</a:t>
            </a:r>
            <a:r>
              <a:rPr lang="fr-FR" altLang="fr-FR" sz="1800" b="1" dirty="0"/>
              <a:t>:</a:t>
            </a: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pic>
        <p:nvPicPr>
          <p:cNvPr id="6" name="Imag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170" y="1919234"/>
            <a:ext cx="1198442" cy="757532"/>
          </a:xfrm>
          <a:prstGeom prst="rect">
            <a:avLst/>
          </a:prstGeom>
          <a:noFill/>
        </p:spPr>
      </p:pic>
      <p:pic>
        <p:nvPicPr>
          <p:cNvPr id="8" name="Picture 2" descr="C:\Users\miheller\AppData\Local\Temp\IMG_115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463047" y="2071025"/>
            <a:ext cx="736103" cy="5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 descr="C:\Users\miheller\AppData\Local\Temp\IMG_1142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49" y="1573223"/>
            <a:ext cx="1404503" cy="1257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098" y="1969980"/>
            <a:ext cx="545614" cy="727485"/>
          </a:xfrm>
          <a:prstGeom prst="rect">
            <a:avLst/>
          </a:prstGeom>
        </p:spPr>
      </p:pic>
      <p:pic>
        <p:nvPicPr>
          <p:cNvPr id="14" name="Picture 4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30731" y="2663958"/>
            <a:ext cx="1113684" cy="47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 descr="D:\MaijaHeller\Reports\April2017\Pics_Ir\IMG-26042017-085432.bmp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913" y="1651841"/>
            <a:ext cx="810912" cy="48947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ZoneTexte 15"/>
          <p:cNvSpPr txBox="1"/>
          <p:nvPr/>
        </p:nvSpPr>
        <p:spPr>
          <a:xfrm>
            <a:off x="5844081" y="2741326"/>
            <a:ext cx="2967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+mn-lt"/>
              </a:rPr>
              <a:t>Soudure du fil d’or 25μm Ø par </a:t>
            </a:r>
            <a:r>
              <a:rPr lang="fr-FR" sz="1200" dirty="0" err="1" smtClean="0">
                <a:latin typeface="+mn-lt"/>
              </a:rPr>
              <a:t>ball</a:t>
            </a:r>
            <a:r>
              <a:rPr lang="fr-FR" sz="1200" dirty="0" smtClean="0">
                <a:latin typeface="+mn-lt"/>
              </a:rPr>
              <a:t> </a:t>
            </a:r>
            <a:r>
              <a:rPr lang="fr-FR" sz="1200" dirty="0" err="1" smtClean="0">
                <a:latin typeface="+mn-lt"/>
              </a:rPr>
              <a:t>bonding</a:t>
            </a:r>
            <a:r>
              <a:rPr lang="fr-FR" sz="1200" dirty="0" smtClean="0">
                <a:latin typeface="+mn-lt"/>
              </a:rPr>
              <a:t>, surmoulage du vibreur à l’électrode d’or</a:t>
            </a:r>
            <a:endParaRPr lang="fr-FR" sz="1200" dirty="0">
              <a:latin typeface="+mn-lt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51300" y="2174716"/>
            <a:ext cx="355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 smtClean="0">
                <a:latin typeface="+mn-lt"/>
              </a:rPr>
              <a:t>Electrode de référence solide (RE)</a:t>
            </a:r>
            <a:r>
              <a:rPr lang="fr-FR" sz="1200" b="1" dirty="0" smtClean="0">
                <a:latin typeface="+mn-lt"/>
              </a:rPr>
              <a:t> </a:t>
            </a:r>
            <a:br>
              <a:rPr lang="fr-FR" sz="1200" b="1" dirty="0" smtClean="0">
                <a:latin typeface="+mn-lt"/>
              </a:rPr>
            </a:br>
            <a:r>
              <a:rPr lang="fr-FR" sz="1200" dirty="0" smtClean="0">
                <a:latin typeface="+mn-lt"/>
              </a:rPr>
              <a:t>Fil d’argent + électrolyte (PVC) protégé par du </a:t>
            </a:r>
            <a:r>
              <a:rPr lang="fr-FR" sz="1200" dirty="0" err="1" smtClean="0">
                <a:latin typeface="+mn-lt"/>
              </a:rPr>
              <a:t>Nafion</a:t>
            </a:r>
            <a:r>
              <a:rPr lang="fr-FR" sz="1200" dirty="0" smtClean="0">
                <a:latin typeface="+mn-lt"/>
              </a:rPr>
              <a:t>®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44833" y="1460760"/>
            <a:ext cx="1974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 smtClean="0">
                <a:latin typeface="+mn-lt"/>
              </a:rPr>
              <a:t>Contre électrode (CE)</a:t>
            </a:r>
            <a:endParaRPr lang="fr-FR" sz="1200" b="1" dirty="0">
              <a:latin typeface="+mn-lt"/>
            </a:endParaRPr>
          </a:p>
          <a:p>
            <a:r>
              <a:rPr lang="fr-FR" sz="1200" dirty="0" smtClean="0">
                <a:latin typeface="+mn-lt"/>
              </a:rPr>
              <a:t>Fil d’iridium serti + surmoulé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849932" y="1367445"/>
            <a:ext cx="1800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 smtClean="0">
                <a:latin typeface="+mn-lt"/>
              </a:rPr>
              <a:t>Electrode de travail (WE)</a:t>
            </a:r>
            <a:r>
              <a:rPr lang="fr-FR" sz="1200" b="1" dirty="0" smtClean="0">
                <a:latin typeface="+mn-lt"/>
              </a:rPr>
              <a:t> </a:t>
            </a:r>
          </a:p>
          <a:p>
            <a:r>
              <a:rPr lang="fr-FR" sz="1200" dirty="0" smtClean="0">
                <a:latin typeface="+mn-lt"/>
              </a:rPr>
              <a:t>Fil d‘or Ø 25μm + vibreur</a:t>
            </a:r>
          </a:p>
        </p:txBody>
      </p:sp>
      <p:pic>
        <p:nvPicPr>
          <p:cNvPr id="22" name="Picture 2" descr="C:\Users\miheller\AppData\Local\Temp\CASS_1707_GS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0" y="3678318"/>
            <a:ext cx="1816321" cy="123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Graphique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970375"/>
              </p:ext>
            </p:extLst>
          </p:nvPr>
        </p:nvGraphicFramePr>
        <p:xfrm>
          <a:off x="2630731" y="3667589"/>
          <a:ext cx="2213420" cy="1247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" name="Rectangle 1"/>
          <p:cNvSpPr/>
          <p:nvPr/>
        </p:nvSpPr>
        <p:spPr>
          <a:xfrm>
            <a:off x="5249828" y="3511568"/>
            <a:ext cx="3714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+mj-lt"/>
              </a:rPr>
              <a:t>Tests variation facteurs environnementaux</a:t>
            </a:r>
          </a:p>
          <a:p>
            <a:r>
              <a:rPr lang="fr-FR" sz="1200" dirty="0">
                <a:latin typeface="+mj-lt"/>
              </a:rPr>
              <a:t> </a:t>
            </a:r>
            <a:r>
              <a:rPr lang="fr-FR" sz="1200" dirty="0" smtClean="0">
                <a:latin typeface="+mj-lt"/>
              </a:rPr>
              <a:t>    Température, pH, débit eau, rayonnement UV</a:t>
            </a:r>
          </a:p>
        </p:txBody>
      </p:sp>
      <p:sp>
        <p:nvSpPr>
          <p:cNvPr id="3" name="Rectangle 2"/>
          <p:cNvSpPr/>
          <p:nvPr/>
        </p:nvSpPr>
        <p:spPr>
          <a:xfrm>
            <a:off x="5264841" y="4183219"/>
            <a:ext cx="36997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+mn-lt"/>
              </a:rPr>
              <a:t>Certification de la méthode</a:t>
            </a:r>
            <a:br>
              <a:rPr lang="fr-FR" sz="1200" dirty="0" smtClean="0">
                <a:latin typeface="+mn-lt"/>
              </a:rPr>
            </a:br>
            <a:r>
              <a:rPr lang="fr-FR" sz="1200" dirty="0" smtClean="0">
                <a:latin typeface="+mn-lt"/>
              </a:rPr>
              <a:t>3,21 ± 0,42 </a:t>
            </a:r>
            <a:r>
              <a:rPr lang="fr-FR" sz="1200" dirty="0" err="1" smtClean="0">
                <a:latin typeface="+mn-lt"/>
              </a:rPr>
              <a:t>nM</a:t>
            </a:r>
            <a:r>
              <a:rPr lang="fr-FR" sz="1200" dirty="0" smtClean="0">
                <a:latin typeface="+mn-lt"/>
              </a:rPr>
              <a:t> pour NASS-7 3,13 ± 0,22nM</a:t>
            </a:r>
          </a:p>
        </p:txBody>
      </p:sp>
      <p:sp>
        <p:nvSpPr>
          <p:cNvPr id="4" name="Rectangle 3"/>
          <p:cNvSpPr/>
          <p:nvPr/>
        </p:nvSpPr>
        <p:spPr>
          <a:xfrm>
            <a:off x="5264842" y="4880193"/>
            <a:ext cx="3050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+mn-lt"/>
              </a:rPr>
              <a:t>Qualifié en caisson hyperbare à 750 bars</a:t>
            </a:r>
            <a:endParaRPr lang="fr-FR" sz="12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583" y="5682670"/>
            <a:ext cx="8197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+mj-lt"/>
              </a:rPr>
              <a:t>Déploiement </a:t>
            </a:r>
            <a:r>
              <a:rPr lang="fr-FR" sz="1200" i="1" dirty="0" smtClean="0">
                <a:latin typeface="+mj-lt"/>
              </a:rPr>
              <a:t>in situ </a:t>
            </a:r>
            <a:r>
              <a:rPr lang="fr-FR" sz="1200" dirty="0" smtClean="0">
                <a:latin typeface="+mj-lt"/>
              </a:rPr>
              <a:t>pour tests hydraulique et électronique sur sous-marin Nautile </a:t>
            </a:r>
            <a:br>
              <a:rPr lang="fr-FR" sz="1200" dirty="0" smtClean="0">
                <a:latin typeface="+mj-lt"/>
              </a:rPr>
            </a:br>
            <a:r>
              <a:rPr lang="fr-FR" sz="1200" dirty="0" smtClean="0">
                <a:latin typeface="+mj-lt"/>
              </a:rPr>
              <a:t>(Mission ESSNAUT, Décembre 2017)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1200" dirty="0" smtClean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+mj-lt"/>
              </a:rPr>
              <a:t>Déploiement </a:t>
            </a:r>
            <a:r>
              <a:rPr lang="fr-FR" sz="1200" i="1" dirty="0" smtClean="0">
                <a:latin typeface="+mj-lt"/>
              </a:rPr>
              <a:t>in situ </a:t>
            </a:r>
            <a:r>
              <a:rPr lang="fr-FR" sz="1200" dirty="0" smtClean="0">
                <a:latin typeface="+mj-lt"/>
              </a:rPr>
              <a:t>en Baie de Vilaine (Mission CHEMIST, Juillet 2018)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1200" dirty="0" smtClean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+mj-lt"/>
              </a:rPr>
              <a:t>Application comme traceur de l’hydrothermalisme sur campagnes d’opportunité (</a:t>
            </a:r>
            <a:r>
              <a:rPr lang="fr-FR" sz="1200" dirty="0" err="1" smtClean="0">
                <a:latin typeface="+mj-lt"/>
              </a:rPr>
              <a:t>Momarsat</a:t>
            </a:r>
            <a:r>
              <a:rPr lang="fr-FR" sz="1200" dirty="0" smtClean="0">
                <a:latin typeface="+mj-lt"/>
              </a:rPr>
              <a:t> 2018)</a:t>
            </a:r>
          </a:p>
        </p:txBody>
      </p:sp>
      <p:cxnSp>
        <p:nvCxnSpPr>
          <p:cNvPr id="27" name="Connecteur droit avec flèche 26"/>
          <p:cNvCxnSpPr/>
          <p:nvPr/>
        </p:nvCxnSpPr>
        <p:spPr>
          <a:xfrm>
            <a:off x="3501089" y="1922425"/>
            <a:ext cx="1070911" cy="437015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744415" y="2452739"/>
            <a:ext cx="899593" cy="46775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72" name="Connecteur droit avec flèche 3071"/>
          <p:cNvCxnSpPr/>
          <p:nvPr/>
        </p:nvCxnSpPr>
        <p:spPr>
          <a:xfrm flipH="1" flipV="1">
            <a:off x="4716016" y="2359440"/>
            <a:ext cx="1152128" cy="93299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1" name="Image 4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53581" y="5596444"/>
            <a:ext cx="1872872" cy="878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template_presentations_courtes_posters_AEI2017 Agathe</Template>
  <TotalTime>324</TotalTime>
  <Words>204</Words>
  <Application>Microsoft Office PowerPoint</Application>
  <PresentationFormat>Affichage à l'écran (4:3)</PresentationFormat>
  <Paragraphs>52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Thème Office</vt:lpstr>
      <vt:lpstr>Image bitmap</vt:lpstr>
      <vt:lpstr> ELVIDOR- ÉLectrode VIbrante à micro-fil D’OR   Mesures in situ du cuivre en milieu marin  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ELVIDOR- ÉLectrode VIbrante à micro-fil D’OR   Mesures in situ du cuivre en milieu marin  A. Laës 1*, M. Heller 1, G. Dulaquais 2, M. Waeles 2, J-Y. Coail 1, A. Kerboul 1, G. Deplace 1,  D. Le Vourch 1, C. Cotty 1, C. Kärnfelt 3, R. Riso 2, P-M. Sarradin 1, L. Dussud 1, C. Cathalot 1   </dc:title>
  <dc:creator>Agathe LAES, Ifremer Brest PDG-REM-RDT-LDCM, 02</dc:creator>
  <cp:lastModifiedBy>Agathe LAES, Ifremer Brest PDG-REM-RDT-LDCM, 02 </cp:lastModifiedBy>
  <cp:revision>22</cp:revision>
  <dcterms:created xsi:type="dcterms:W3CDTF">2017-10-16T09:31:58Z</dcterms:created>
  <dcterms:modified xsi:type="dcterms:W3CDTF">2017-10-17T15:49:01Z</dcterms:modified>
</cp:coreProperties>
</file>