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22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6F136-C12C-4E02-AFDD-A2383DA78D4C}" type="datetimeFigureOut">
              <a:rPr lang="fr-FR"/>
              <a:pPr>
                <a:defRPr/>
              </a:pPr>
              <a:t>12/10/2017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41600-ED9A-4F9B-8B2C-F5AA9A66C05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3918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8911E-1328-45E7-ACA9-224081A29A34}" type="datetimeFigureOut">
              <a:rPr lang="fr-FR"/>
              <a:pPr>
                <a:defRPr/>
              </a:pPr>
              <a:t>12/10/2017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2185F-E60B-4810-ACF1-D7B1EAA040C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3985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2E4D1-35A1-4A1D-9B2F-585500EE4357}" type="datetimeFigureOut">
              <a:rPr lang="fr-FR"/>
              <a:pPr>
                <a:defRPr/>
              </a:pPr>
              <a:t>12/10/2017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E205F-59C0-446A-AC32-EE02564F1EF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461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6D2DE-4C04-4210-904B-7551A42189D8}" type="datetimeFigureOut">
              <a:rPr lang="fr-FR"/>
              <a:pPr>
                <a:defRPr/>
              </a:pPr>
              <a:t>12/10/2017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8450C-31D7-4CB8-AE1C-018ABEB447D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5263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76348-B38B-4863-BCD2-6D9DFE407BFB}" type="datetimeFigureOut">
              <a:rPr lang="fr-FR"/>
              <a:pPr>
                <a:defRPr/>
              </a:pPr>
              <a:t>12/10/2017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79682-861F-4AA2-9AD6-6740BDE618F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9481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3D6D5-15FA-4D69-B282-509A87757451}" type="datetimeFigureOut">
              <a:rPr lang="fr-FR"/>
              <a:pPr>
                <a:defRPr/>
              </a:pPr>
              <a:t>12/10/2017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673EE-DBE1-4DC1-BE76-15F91BC701E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9809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3F166-E5D8-4917-ADCA-74CD1717D2AC}" type="datetimeFigureOut">
              <a:rPr lang="fr-FR"/>
              <a:pPr>
                <a:defRPr/>
              </a:pPr>
              <a:t>12/10/2017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4FAC9-BEED-4F6C-8CFA-E2C1C8B9B7E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5969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26777-44AA-4EE4-ACD5-FD80F3E44B4D}" type="datetimeFigureOut">
              <a:rPr lang="fr-FR"/>
              <a:pPr>
                <a:defRPr/>
              </a:pPr>
              <a:t>12/10/2017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31C8D-5748-494A-87AD-C77062802A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6136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1B426-8CEC-4BBD-AF14-039DDFF4F86E}" type="datetimeFigureOut">
              <a:rPr lang="fr-FR"/>
              <a:pPr>
                <a:defRPr/>
              </a:pPr>
              <a:t>12/10/2017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0DB41-23EC-4CAB-A0E5-7C7205CAFAC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2941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662E5-AE2E-4310-9106-CBAC5402C1BB}" type="datetimeFigureOut">
              <a:rPr lang="fr-FR"/>
              <a:pPr>
                <a:defRPr/>
              </a:pPr>
              <a:t>12/10/2017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B1532-68F1-4FA1-BAD0-10C797CC3FD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8706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11145-14F6-4EA8-822A-4C0B8CB523C5}" type="datetimeFigureOut">
              <a:rPr lang="fr-FR"/>
              <a:pPr>
                <a:defRPr/>
              </a:pPr>
              <a:t>12/10/2017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AF618-93D1-4AE8-98F1-08A19141FF4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814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F668BC-29F9-4E2C-A886-0A751A61671A}" type="datetimeFigureOut">
              <a:rPr lang="fr-FR"/>
              <a:pPr>
                <a:defRPr/>
              </a:pPr>
              <a:t>12/10/2017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6A1B6A-3B8E-46F4-B6C3-65E0A9F2F77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ran.r-project.or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0" y="1268760"/>
            <a:ext cx="9143449" cy="863600"/>
          </a:xfrm>
          <a:ln w="635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fr-FR" sz="2000" b="1" dirty="0" smtClean="0"/>
              <a:t>Package </a:t>
            </a:r>
            <a:r>
              <a:rPr lang="fr-FR" sz="2000" b="1" dirty="0"/>
              <a:t>R pour une modélisation markovienne semi-supervisée </a:t>
            </a:r>
            <a:r>
              <a:rPr lang="fr-FR" sz="2000" b="1" dirty="0" smtClean="0"/>
              <a:t/>
            </a:r>
            <a:br>
              <a:rPr lang="fr-FR" sz="2000" b="1" dirty="0" smtClean="0"/>
            </a:br>
            <a:r>
              <a:rPr lang="fr-FR" sz="2000" b="1" dirty="0" smtClean="0"/>
              <a:t>de </a:t>
            </a:r>
            <a:r>
              <a:rPr lang="fr-FR" sz="2000" b="1" dirty="0"/>
              <a:t>la dynamique phytoplanctonique à partir de données </a:t>
            </a:r>
            <a:r>
              <a:rPr lang="fr-FR" sz="2000" b="1" dirty="0" smtClean="0"/>
              <a:t>multi-paramètres</a:t>
            </a:r>
            <a:br>
              <a:rPr lang="fr-FR" sz="2000" b="1" dirty="0" smtClean="0"/>
            </a:br>
            <a:r>
              <a:rPr lang="fr-FR" sz="2000" b="1" dirty="0" smtClean="0"/>
              <a:t>acquises </a:t>
            </a:r>
            <a:r>
              <a:rPr lang="fr-FR" sz="2000" b="1" dirty="0"/>
              <a:t>à haute fréquence</a:t>
            </a:r>
            <a:r>
              <a:rPr lang="fr-FR" sz="2000" b="1" dirty="0" smtClean="0"/>
              <a:t>.</a:t>
            </a:r>
            <a:r>
              <a:rPr lang="fr-FR" altLang="fr-FR" sz="2000" dirty="0" smtClean="0"/>
              <a:t/>
            </a:r>
            <a:br>
              <a:rPr lang="fr-FR" altLang="fr-FR" sz="2000" dirty="0" smtClean="0"/>
            </a:br>
            <a:r>
              <a:rPr lang="fr-FR" sz="1400" u="sng" dirty="0" smtClean="0"/>
              <a:t>Lefebvre A.</a:t>
            </a:r>
            <a:r>
              <a:rPr lang="fr-FR" sz="1400" u="sng" baseline="30000" dirty="0" smtClean="0"/>
              <a:t>1</a:t>
            </a:r>
            <a:r>
              <a:rPr lang="fr-FR" sz="1400" dirty="0"/>
              <a:t>, Poisson </a:t>
            </a:r>
            <a:r>
              <a:rPr lang="fr-FR" sz="1400" dirty="0" err="1" smtClean="0"/>
              <a:t>Caillault</a:t>
            </a:r>
            <a:r>
              <a:rPr lang="fr-FR" sz="1400" dirty="0" smtClean="0"/>
              <a:t> E.</a:t>
            </a:r>
            <a:r>
              <a:rPr lang="fr-FR" sz="1400" baseline="30000" dirty="0" smtClean="0"/>
              <a:t>1</a:t>
            </a:r>
            <a:r>
              <a:rPr lang="fr-FR" sz="1400" baseline="30000" dirty="0"/>
              <a:t>,</a:t>
            </a:r>
            <a:r>
              <a:rPr lang="fr-FR" sz="1400" baseline="30000" dirty="0" smtClean="0"/>
              <a:t>2</a:t>
            </a:r>
            <a:r>
              <a:rPr lang="fr-FR" sz="1400" dirty="0"/>
              <a:t>, </a:t>
            </a:r>
            <a:r>
              <a:rPr lang="fr-FR" sz="1400" dirty="0" err="1" smtClean="0"/>
              <a:t>Prygiel</a:t>
            </a:r>
            <a:r>
              <a:rPr lang="fr-FR" sz="1400" dirty="0" smtClean="0"/>
              <a:t> J. </a:t>
            </a:r>
            <a:r>
              <a:rPr lang="fr-FR" sz="1400" baseline="30000" dirty="0"/>
              <a:t>3</a:t>
            </a:r>
            <a:r>
              <a:rPr lang="fr-FR" sz="1400" dirty="0" smtClean="0"/>
              <a:t>, </a:t>
            </a:r>
            <a:r>
              <a:rPr lang="fr-FR" sz="1400" dirty="0" err="1" smtClean="0"/>
              <a:t>Ternynck</a:t>
            </a:r>
            <a:r>
              <a:rPr lang="fr-FR" sz="1400" dirty="0" smtClean="0"/>
              <a:t> </a:t>
            </a:r>
            <a:r>
              <a:rPr lang="fr-FR" sz="1400" dirty="0" smtClean="0"/>
              <a:t>P. </a:t>
            </a:r>
            <a:r>
              <a:rPr lang="fr-FR" sz="1400" baseline="30000" dirty="0" smtClean="0"/>
              <a:t>2</a:t>
            </a:r>
            <a:r>
              <a:rPr lang="fr-FR" sz="1400" dirty="0"/>
              <a:t>, </a:t>
            </a:r>
            <a:r>
              <a:rPr lang="fr-FR" sz="1400" dirty="0" err="1" smtClean="0"/>
              <a:t>Bigand</a:t>
            </a:r>
            <a:r>
              <a:rPr lang="fr-FR" sz="1400" dirty="0" smtClean="0"/>
              <a:t> </a:t>
            </a:r>
            <a:r>
              <a:rPr lang="fr-FR" sz="1400" dirty="0" smtClean="0"/>
              <a:t>A. </a:t>
            </a:r>
            <a:r>
              <a:rPr lang="fr-FR" sz="1400" baseline="30000" dirty="0" smtClean="0"/>
              <a:t>2</a:t>
            </a:r>
            <a:r>
              <a:rPr lang="fr-FR" sz="1400" dirty="0"/>
              <a:t/>
            </a:r>
            <a:br>
              <a:rPr lang="fr-FR" sz="1400" dirty="0"/>
            </a:br>
            <a:r>
              <a:rPr lang="fr-FR" sz="1400" dirty="0"/>
              <a:t>1 - IFREMER, Laboratoire Environnement et Ressources, Boulogne-sur-Mer.</a:t>
            </a:r>
            <a:br>
              <a:rPr lang="fr-FR" sz="1400" dirty="0"/>
            </a:br>
            <a:r>
              <a:rPr lang="fr-FR" sz="1400" dirty="0"/>
              <a:t>2 -  </a:t>
            </a:r>
            <a:r>
              <a:rPr lang="fr-FR" sz="1400" dirty="0" err="1"/>
              <a:t>Univ</a:t>
            </a:r>
            <a:r>
              <a:rPr lang="fr-FR" sz="1400" dirty="0"/>
              <a:t>. Littoral Côte d’Opale, LISIC, </a:t>
            </a:r>
            <a:r>
              <a:rPr lang="fr-FR" sz="1400" dirty="0" smtClean="0"/>
              <a:t>Calais</a:t>
            </a:r>
            <a:br>
              <a:rPr lang="fr-FR" sz="1400" dirty="0" smtClean="0"/>
            </a:br>
            <a:r>
              <a:rPr lang="fr-FR" sz="1400" dirty="0" smtClean="0"/>
              <a:t>3 – Agence de l’Eau Artois Picardie, Douai.</a:t>
            </a:r>
            <a:endParaRPr lang="fr-FR" altLang="fr-FR" sz="1400" dirty="0" smtClean="0"/>
          </a:p>
        </p:txBody>
      </p:sp>
      <p:pic>
        <p:nvPicPr>
          <p:cNvPr id="2051" name="Picture 2" descr="http://www.meteo.fr/cic/meetings/2014/AEI/images/bandeau_conf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ZoneTexte 4"/>
          <p:cNvSpPr txBox="1">
            <a:spLocks noChangeArrowheads="1"/>
          </p:cNvSpPr>
          <p:nvPr/>
        </p:nvSpPr>
        <p:spPr bwMode="auto">
          <a:xfrm>
            <a:off x="900113" y="179388"/>
            <a:ext cx="7092950" cy="369887"/>
          </a:xfrm>
          <a:prstGeom prst="rect">
            <a:avLst/>
          </a:prstGeom>
          <a:solidFill>
            <a:schemeClr val="bg1">
              <a:alpha val="4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Atelier Expérimentation et Instrumentation – BREST – 17-19 octobre 2017</a:t>
            </a:r>
          </a:p>
        </p:txBody>
      </p:sp>
      <p:sp>
        <p:nvSpPr>
          <p:cNvPr id="2053" name="ZoneTexte 6"/>
          <p:cNvSpPr txBox="1">
            <a:spLocks noChangeArrowheads="1"/>
          </p:cNvSpPr>
          <p:nvPr/>
        </p:nvSpPr>
        <p:spPr bwMode="auto">
          <a:xfrm>
            <a:off x="188930" y="2492896"/>
            <a:ext cx="87852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 dirty="0"/>
              <a:t>Contexte et </a:t>
            </a:r>
            <a:r>
              <a:rPr lang="fr-FR" altLang="fr-FR" sz="1800" b="1" dirty="0" smtClean="0"/>
              <a:t>Objectifs :</a:t>
            </a:r>
            <a:endParaRPr lang="fr-FR" altLang="fr-FR" sz="1800" b="1" dirty="0"/>
          </a:p>
          <a:p>
            <a:pPr eaLnBrk="1" hangingPunct="1">
              <a:spcBef>
                <a:spcPct val="0"/>
              </a:spcBef>
              <a:buNone/>
            </a:pPr>
            <a:r>
              <a:rPr lang="fr-FR" sz="1800" i="1" dirty="0" smtClean="0"/>
              <a:t>Identification automatique, non supervisée </a:t>
            </a:r>
            <a:r>
              <a:rPr lang="fr-FR" sz="1800" i="1" dirty="0"/>
              <a:t>des événements fréquents, rares ou extrêmes et </a:t>
            </a:r>
            <a:r>
              <a:rPr lang="fr-FR" sz="1800" i="1" dirty="0" smtClean="0"/>
              <a:t>caractérisation de leurs </a:t>
            </a:r>
            <a:r>
              <a:rPr lang="fr-FR" sz="1800" i="1" dirty="0"/>
              <a:t>dynamiques </a:t>
            </a:r>
            <a:r>
              <a:rPr lang="fr-FR" sz="1800" i="1" dirty="0" smtClean="0"/>
              <a:t>dans des séries multi-paramètres à haute résolution et/ou à long-terme ?</a:t>
            </a:r>
          </a:p>
        </p:txBody>
      </p:sp>
      <p:sp>
        <p:nvSpPr>
          <p:cNvPr id="2054" name="ZoneTexte 7"/>
          <p:cNvSpPr txBox="1">
            <a:spLocks noChangeArrowheads="1"/>
          </p:cNvSpPr>
          <p:nvPr/>
        </p:nvSpPr>
        <p:spPr bwMode="auto">
          <a:xfrm>
            <a:off x="164182" y="4294837"/>
            <a:ext cx="87852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 dirty="0" smtClean="0"/>
              <a:t>Méthodologie :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fr-FR" sz="1800" i="1" dirty="0" smtClean="0"/>
              <a:t>Classification spectrale non supervisée et modèle de Markov caché</a:t>
            </a: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000327"/>
            <a:ext cx="8621418" cy="1885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364199"/>
            <a:ext cx="2206272" cy="1253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16" descr="flotteu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516" y="3364199"/>
            <a:ext cx="980948" cy="1308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4718115" y="3585790"/>
            <a:ext cx="30942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>
                <a:latin typeface="Calibri" pitchFamily="34" charset="0"/>
              </a:rPr>
              <a:t>Systèmes automatisés de </a:t>
            </a:r>
            <a:r>
              <a:rPr lang="fr-FR" sz="1600" i="1" dirty="0" smtClean="0">
                <a:latin typeface="Calibri" pitchFamily="34" charset="0"/>
              </a:rPr>
              <a:t>mesures</a:t>
            </a:r>
          </a:p>
          <a:p>
            <a:r>
              <a:rPr lang="fr-FR" sz="1600" i="1" dirty="0" smtClean="0">
                <a:latin typeface="Calibri" pitchFamily="34" charset="0"/>
              </a:rPr>
              <a:t>à </a:t>
            </a:r>
            <a:r>
              <a:rPr lang="fr-FR" sz="1600" i="1" dirty="0">
                <a:latin typeface="Calibri" pitchFamily="34" charset="0"/>
              </a:rPr>
              <a:t>haute fréquence : Station, </a:t>
            </a:r>
            <a:r>
              <a:rPr lang="fr-FR" sz="1600" i="1" dirty="0" smtClean="0">
                <a:latin typeface="Calibri" pitchFamily="34" charset="0"/>
              </a:rPr>
              <a:t>bouée,</a:t>
            </a:r>
          </a:p>
          <a:p>
            <a:r>
              <a:rPr lang="fr-FR" sz="1600" i="1" dirty="0" smtClean="0">
                <a:latin typeface="Calibri" pitchFamily="34" charset="0"/>
              </a:rPr>
              <a:t>Ferry </a:t>
            </a:r>
            <a:r>
              <a:rPr lang="fr-FR" sz="1600" i="1" dirty="0">
                <a:latin typeface="Calibri" pitchFamily="34" charset="0"/>
              </a:rPr>
              <a:t>Box,…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587622"/>
            <a:ext cx="1476078" cy="1236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meteo.fr/cic/meetings/2014/AEI/images/bandeau_conf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ZoneTexte 4"/>
          <p:cNvSpPr txBox="1">
            <a:spLocks noChangeArrowheads="1"/>
          </p:cNvSpPr>
          <p:nvPr/>
        </p:nvSpPr>
        <p:spPr bwMode="auto">
          <a:xfrm>
            <a:off x="900113" y="179388"/>
            <a:ext cx="7092950" cy="369887"/>
          </a:xfrm>
          <a:prstGeom prst="rect">
            <a:avLst/>
          </a:prstGeom>
          <a:solidFill>
            <a:schemeClr val="bg1">
              <a:alpha val="4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Atelier Expérimentation et Instrumentation – BREST – 17-19 octobre 2017</a:t>
            </a:r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179388" y="1125091"/>
            <a:ext cx="8785225" cy="313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 dirty="0" smtClean="0"/>
              <a:t>Résultats :</a:t>
            </a:r>
            <a:endParaRPr lang="fr-FR" altLang="fr-FR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 smtClean="0"/>
              <a:t>Station instrumentée</a:t>
            </a: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</p:txBody>
      </p:sp>
      <p:sp>
        <p:nvSpPr>
          <p:cNvPr id="3077" name="ZoneTexte 7"/>
          <p:cNvSpPr txBox="1">
            <a:spLocks noChangeArrowheads="1"/>
          </p:cNvSpPr>
          <p:nvPr/>
        </p:nvSpPr>
        <p:spPr bwMode="auto">
          <a:xfrm>
            <a:off x="72370" y="4797152"/>
            <a:ext cx="907163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 dirty="0" smtClean="0"/>
              <a:t>Conclusions/Prospective :</a:t>
            </a:r>
            <a:endParaRPr lang="fr-FR" altLang="fr-FR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 smtClean="0"/>
              <a:t>Segmentation non supervisée et prédiction en temps (quasi) réel des séries multi paramètres.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 smtClean="0"/>
              <a:t>Interface R </a:t>
            </a:r>
            <a:r>
              <a:rPr lang="fr-FR" altLang="fr-FR" sz="1800" dirty="0" err="1" smtClean="0"/>
              <a:t>uHMM</a:t>
            </a:r>
            <a:r>
              <a:rPr lang="fr-FR" altLang="fr-FR" sz="1800" dirty="0" smtClean="0"/>
              <a:t> disponible via le CRAN (</a:t>
            </a:r>
            <a:r>
              <a:rPr lang="fr-FR" altLang="fr-FR" sz="1800" dirty="0" smtClean="0">
                <a:hlinkClick r:id="rId3"/>
              </a:rPr>
              <a:t>https://cran.r-project.org/</a:t>
            </a:r>
            <a:r>
              <a:rPr lang="fr-FR" altLang="fr-FR" sz="1800" dirty="0" smtClean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 smtClean="0"/>
              <a:t>Perspective d’approche semi-supervisée couplant </a:t>
            </a:r>
            <a:r>
              <a:rPr lang="fr-FR" altLang="fr-FR" sz="1800" dirty="0" err="1" smtClean="0"/>
              <a:t>deep-learning</a:t>
            </a:r>
            <a:r>
              <a:rPr lang="fr-FR" altLang="fr-FR" sz="1800" dirty="0" smtClean="0"/>
              <a:t> et classification spectrale.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 smtClean="0"/>
              <a:t>Développement d’une méthode de complétion des données (Méthode Elastique).</a:t>
            </a:r>
            <a:endParaRPr lang="fr-FR" altLang="fr-FR" sz="1800" dirty="0"/>
          </a:p>
        </p:txBody>
      </p:sp>
      <p:pic>
        <p:nvPicPr>
          <p:cNvPr id="10" name="Picture 7" descr="F:\these2\programme\programmeMarel4\sources_NCK7 -ok\Figures\Representation_ECHL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772816"/>
            <a:ext cx="6409208" cy="25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e 10"/>
          <p:cNvGrpSpPr/>
          <p:nvPr/>
        </p:nvGrpSpPr>
        <p:grpSpPr>
          <a:xfrm>
            <a:off x="1008256" y="867489"/>
            <a:ext cx="7668200" cy="3421887"/>
            <a:chOff x="1008256" y="3029924"/>
            <a:chExt cx="7668200" cy="3764076"/>
          </a:xfrm>
        </p:grpSpPr>
        <p:sp>
          <p:nvSpPr>
            <p:cNvPr id="12" name="Ellipse 11"/>
            <p:cNvSpPr/>
            <p:nvPr/>
          </p:nvSpPr>
          <p:spPr>
            <a:xfrm>
              <a:off x="1907704" y="4077072"/>
              <a:ext cx="792088" cy="252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Ellipse 12"/>
            <p:cNvSpPr/>
            <p:nvPr/>
          </p:nvSpPr>
          <p:spPr>
            <a:xfrm>
              <a:off x="5148064" y="5013176"/>
              <a:ext cx="161692" cy="159228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Ellipse 13"/>
            <p:cNvSpPr/>
            <p:nvPr/>
          </p:nvSpPr>
          <p:spPr>
            <a:xfrm>
              <a:off x="3701974" y="5337072"/>
              <a:ext cx="293962" cy="134877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Ellipse 14"/>
            <p:cNvSpPr/>
            <p:nvPr/>
          </p:nvSpPr>
          <p:spPr>
            <a:xfrm>
              <a:off x="1008256" y="5445224"/>
              <a:ext cx="323384" cy="134877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6" name="Connecteur droit avec flèche 15"/>
            <p:cNvCxnSpPr/>
            <p:nvPr/>
          </p:nvCxnSpPr>
          <p:spPr>
            <a:xfrm flipH="1">
              <a:off x="2699792" y="3373269"/>
              <a:ext cx="1847392" cy="13200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ZoneTexte 16"/>
            <p:cNvSpPr txBox="1"/>
            <p:nvPr/>
          </p:nvSpPr>
          <p:spPr>
            <a:xfrm>
              <a:off x="4580074" y="3029924"/>
              <a:ext cx="4096382" cy="3893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fr-FR" sz="1700" b="0" dirty="0" smtClean="0">
                  <a:latin typeface="+mj-lt"/>
                </a:rPr>
                <a:t>1 - </a:t>
              </a:r>
              <a:r>
                <a:rPr lang="fr-FR" sz="1700" dirty="0"/>
                <a:t>Détection d’états “habituels”</a:t>
              </a:r>
              <a:endParaRPr lang="fr-FR" sz="1700" dirty="0"/>
            </a:p>
          </p:txBody>
        </p:sp>
      </p:grpSp>
      <p:sp>
        <p:nvSpPr>
          <p:cNvPr id="18" name="Ellipse 17"/>
          <p:cNvSpPr/>
          <p:nvPr/>
        </p:nvSpPr>
        <p:spPr>
          <a:xfrm>
            <a:off x="4415006" y="3047105"/>
            <a:ext cx="264354" cy="1348776"/>
          </a:xfrm>
          <a:prstGeom prst="ellips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cxnSp>
        <p:nvCxnSpPr>
          <p:cNvPr id="19" name="Connecteur droit avec flèche 18"/>
          <p:cNvCxnSpPr>
            <a:stCxn id="20" idx="1"/>
          </p:cNvCxnSpPr>
          <p:nvPr/>
        </p:nvCxnSpPr>
        <p:spPr>
          <a:xfrm flipH="1">
            <a:off x="4547187" y="1749733"/>
            <a:ext cx="106604" cy="1287171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4653791" y="1311151"/>
            <a:ext cx="4357136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fr-FR" sz="1700" b="0" dirty="0" smtClean="0"/>
              <a:t> 2 - Détection d’événements rares :</a:t>
            </a:r>
          </a:p>
          <a:p>
            <a:pPr>
              <a:spcBef>
                <a:spcPts val="0"/>
              </a:spcBef>
            </a:pPr>
            <a:r>
              <a:rPr lang="fr-FR" sz="1700" b="0" dirty="0" smtClean="0"/>
              <a:t>Pulse de nutriments</a:t>
            </a:r>
            <a:r>
              <a:rPr lang="fr-FR" sz="1700" dirty="0" smtClean="0"/>
              <a:t>, bloom HAB, d</a:t>
            </a:r>
            <a:r>
              <a:rPr lang="fr-FR" sz="1700" b="0" dirty="0" smtClean="0"/>
              <a:t>éfaillance capteurs</a:t>
            </a:r>
            <a:endParaRPr lang="fr-FR" sz="1700" b="0" dirty="0"/>
          </a:p>
        </p:txBody>
      </p:sp>
      <p:sp>
        <p:nvSpPr>
          <p:cNvPr id="21" name="ZoneTexte 20"/>
          <p:cNvSpPr txBox="1"/>
          <p:nvPr/>
        </p:nvSpPr>
        <p:spPr>
          <a:xfrm>
            <a:off x="5309756" y="2278613"/>
            <a:ext cx="3798748" cy="6155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700" b="0" dirty="0" smtClean="0"/>
              <a:t>3 – </a:t>
            </a:r>
            <a:r>
              <a:rPr lang="fr-FR" sz="1700" dirty="0" smtClean="0"/>
              <a:t>Dynamique des états environnementaux </a:t>
            </a:r>
            <a:r>
              <a:rPr lang="fr-FR" sz="1700" dirty="0" smtClean="0"/>
              <a:t>multi paramètres</a:t>
            </a:r>
            <a:endParaRPr lang="fr-FR" sz="1700" b="0" dirty="0"/>
          </a:p>
        </p:txBody>
      </p:sp>
      <p:sp>
        <p:nvSpPr>
          <p:cNvPr id="22" name="ZoneTexte 21"/>
          <p:cNvSpPr txBox="1"/>
          <p:nvPr/>
        </p:nvSpPr>
        <p:spPr>
          <a:xfrm>
            <a:off x="5789738" y="3059668"/>
            <a:ext cx="331876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700" b="0" dirty="0" smtClean="0"/>
              <a:t>4 – Prédiction des états futurs</a:t>
            </a:r>
            <a:endParaRPr lang="fr-FR" sz="1700" b="0" dirty="0"/>
          </a:p>
        </p:txBody>
      </p:sp>
      <p:cxnSp>
        <p:nvCxnSpPr>
          <p:cNvPr id="23" name="Connecteur droit avec flèche 22"/>
          <p:cNvCxnSpPr/>
          <p:nvPr/>
        </p:nvCxnSpPr>
        <p:spPr>
          <a:xfrm>
            <a:off x="5951516" y="4035841"/>
            <a:ext cx="2251537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7380312" y="3666509"/>
            <a:ext cx="858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0" dirty="0" smtClean="0">
                <a:latin typeface="+mj-lt"/>
              </a:rPr>
              <a:t>t +1 ?</a:t>
            </a:r>
            <a:endParaRPr lang="fr-FR" sz="1800" b="0" dirty="0">
              <a:latin typeface="+mj-lt"/>
            </a:endParaRPr>
          </a:p>
        </p:txBody>
      </p:sp>
      <p:sp>
        <p:nvSpPr>
          <p:cNvPr id="25" name="Flèche courbée vers le bas 24"/>
          <p:cNvSpPr/>
          <p:nvPr/>
        </p:nvSpPr>
        <p:spPr>
          <a:xfrm>
            <a:off x="6632303" y="3473657"/>
            <a:ext cx="892025" cy="20214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377656" y="366650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800" b="0" dirty="0">
                <a:latin typeface="+mj-lt"/>
              </a:rPr>
              <a:t>t </a:t>
            </a:r>
            <a:endParaRPr lang="fr-FR" sz="1800" dirty="0">
              <a:latin typeface="+mj-lt"/>
            </a:endParaRPr>
          </a:p>
        </p:txBody>
      </p:sp>
      <p:sp>
        <p:nvSpPr>
          <p:cNvPr id="27" name="ZoneTexte 26"/>
          <p:cNvSpPr txBox="1"/>
          <p:nvPr/>
        </p:nvSpPr>
        <p:spPr>
          <a:xfrm rot="16200000">
            <a:off x="-442354" y="2841150"/>
            <a:ext cx="1337226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1400" dirty="0" smtClean="0">
                <a:latin typeface="+mj-lt"/>
              </a:rPr>
              <a:t>Fluorescence</a:t>
            </a:r>
            <a:endParaRPr lang="fr-FR" sz="1400" dirty="0">
              <a:latin typeface="+mj-lt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3047659" y="4201343"/>
            <a:ext cx="599780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1400" dirty="0" smtClean="0">
                <a:latin typeface="+mj-lt"/>
              </a:rPr>
              <a:t>Time</a:t>
            </a:r>
            <a:endParaRPr lang="fr-FR" sz="1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_SystemesAutomatisesRobotiques_NumChron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Poster_SystemesAutomatisesRobotiques_NumChrono</Template>
  <TotalTime>37</TotalTime>
  <Words>183</Words>
  <Application>Microsoft Office PowerPoint</Application>
  <PresentationFormat>Affichage à l'écran (4:3)</PresentationFormat>
  <Paragraphs>34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Poster_SystemesAutomatisesRobotiques_NumChrono</vt:lpstr>
      <vt:lpstr>Package R pour une modélisation markovienne semi-supervisée  de la dynamique phytoplanctonique à partir de données multi-paramètres acquises à haute fréquence. Lefebvre A.1, Poisson Caillault E.1,2, Prygiel J. 3, Ternynck P. 2, Bigand A. 2 1 - IFREMER, Laboratoire Environnement et Ressources, Boulogne-sur-Mer. 2 -  Univ. Littoral Côte d’Opale, LISIC, Calais 3 – Agence de l’Eau Artois Picardie, Douai.</vt:lpstr>
      <vt:lpstr>Présentation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Package R pour une modélisation markovienne semi-supervisée de la dynamique phytoplanctonique à partir de données multi-paramètres acquises à haute fréquence. Lefebvre A.1, Poisson Caillault E.1,2, Ternynck P. 2, Bigand A. 2 1 - IFREMER, Laboratoire Environnement et Ressources, Boulogne-sur-Mer. 2 -  Univ. Littoral Côte d’Opale, LISIC, Calais</dc:title>
  <dc:creator>Alain LEFEBVRE, Ifremer Boulogne PDG-ODE-LITTORA</dc:creator>
  <cp:lastModifiedBy>Alain LEFEBVRE, Ifremer Boulogne PDG-ODE-LITTORA</cp:lastModifiedBy>
  <cp:revision>10</cp:revision>
  <dcterms:created xsi:type="dcterms:W3CDTF">2017-10-12T11:57:04Z</dcterms:created>
  <dcterms:modified xsi:type="dcterms:W3CDTF">2017-10-12T12:34:15Z</dcterms:modified>
</cp:coreProperties>
</file>