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2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6F136-C12C-4E02-AFDD-A2383DA78D4C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1600-ED9A-4F9B-8B2C-F5AA9A66C0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91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8911E-1328-45E7-ACA9-224081A29A34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185F-E60B-4810-ACF1-D7B1EAA040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98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E4D1-35A1-4A1D-9B2F-585500EE4357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205F-59C0-446A-AC32-EE02564F1E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46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D2DE-4C04-4210-904B-7551A42189D8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8450C-31D7-4CB8-AE1C-018ABEB447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26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6348-B38B-4863-BCD2-6D9DFE407BFB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79682-861F-4AA2-9AD6-6740BDE618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48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D6D5-15FA-4D69-B282-509A87757451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73EE-DBE1-4DC1-BE76-15F91BC701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80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3F166-E5D8-4917-ADCA-74CD1717D2AC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4FAC9-BEED-4F6C-8CFA-E2C1C8B9B7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96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26777-44AA-4EE4-ACD5-FD80F3E44B4D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31C8D-5748-494A-87AD-C77062802A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13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1B426-8CEC-4BBD-AF14-039DDFF4F86E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0DB41-23EC-4CAB-A0E5-7C7205CAFA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94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62E5-AE2E-4310-9106-CBAC5402C1BB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B1532-68F1-4FA1-BAD0-10C797CC3F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70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1145-14F6-4EA8-822A-4C0B8CB523C5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AF618-93D1-4AE8-98F1-08A19141FF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1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F668BC-29F9-4E2C-A886-0A751A61671A}" type="datetimeFigureOut">
              <a:rPr lang="fr-FR"/>
              <a:pPr>
                <a:defRPr/>
              </a:pPr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6A1B6A-3B8E-46F4-B6C3-65E0A9F2F7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-project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3449" cy="863600"/>
          </a:xfrm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2000" b="1" dirty="0" smtClean="0"/>
              <a:t>Package </a:t>
            </a:r>
            <a:r>
              <a:rPr lang="fr-FR" sz="2000" b="1" dirty="0"/>
              <a:t>R pour une modélisation markovienne semi-supervisée </a:t>
            </a:r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de </a:t>
            </a:r>
            <a:r>
              <a:rPr lang="fr-FR" sz="2000" b="1" dirty="0"/>
              <a:t>la dynamique phytoplanctonique à partir de données </a:t>
            </a:r>
            <a:r>
              <a:rPr lang="fr-FR" sz="2000" b="1" dirty="0" smtClean="0"/>
              <a:t>multi-paramètres</a:t>
            </a:r>
            <a:br>
              <a:rPr lang="fr-FR" sz="2000" b="1" dirty="0" smtClean="0"/>
            </a:br>
            <a:r>
              <a:rPr lang="fr-FR" sz="2000" b="1" dirty="0" smtClean="0"/>
              <a:t>acquises </a:t>
            </a:r>
            <a:r>
              <a:rPr lang="fr-FR" sz="2000" b="1" dirty="0"/>
              <a:t>à haute fréquence</a:t>
            </a:r>
            <a:r>
              <a:rPr lang="fr-FR" sz="2000" b="1" dirty="0" smtClean="0"/>
              <a:t>.</a:t>
            </a: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sz="1400" u="sng" dirty="0" smtClean="0"/>
              <a:t>Lefebvre A.</a:t>
            </a:r>
            <a:r>
              <a:rPr lang="fr-FR" sz="1400" u="sng" baseline="30000" dirty="0" smtClean="0"/>
              <a:t>1</a:t>
            </a:r>
            <a:r>
              <a:rPr lang="fr-FR" sz="1400" dirty="0"/>
              <a:t>, Poisson </a:t>
            </a:r>
            <a:r>
              <a:rPr lang="fr-FR" sz="1400" dirty="0" err="1" smtClean="0"/>
              <a:t>Caillault</a:t>
            </a:r>
            <a:r>
              <a:rPr lang="fr-FR" sz="1400" dirty="0" smtClean="0"/>
              <a:t> E.</a:t>
            </a:r>
            <a:r>
              <a:rPr lang="fr-FR" sz="1400" baseline="30000" dirty="0" smtClean="0"/>
              <a:t>1</a:t>
            </a:r>
            <a:r>
              <a:rPr lang="fr-FR" sz="1400" baseline="30000" dirty="0"/>
              <a:t>,</a:t>
            </a:r>
            <a:r>
              <a:rPr lang="fr-FR" sz="1400" baseline="30000" dirty="0" smtClean="0"/>
              <a:t>2</a:t>
            </a:r>
            <a:r>
              <a:rPr lang="fr-FR" sz="1400" dirty="0"/>
              <a:t>, </a:t>
            </a:r>
            <a:r>
              <a:rPr lang="fr-FR" sz="1400" dirty="0" err="1" smtClean="0"/>
              <a:t>Prygiel</a:t>
            </a:r>
            <a:r>
              <a:rPr lang="fr-FR" sz="1400" dirty="0" smtClean="0"/>
              <a:t> J. </a:t>
            </a:r>
            <a:r>
              <a:rPr lang="fr-FR" sz="1400" baseline="30000" dirty="0"/>
              <a:t>3</a:t>
            </a:r>
            <a:r>
              <a:rPr lang="fr-FR" sz="1400" dirty="0" smtClean="0"/>
              <a:t>, </a:t>
            </a:r>
            <a:r>
              <a:rPr lang="fr-FR" sz="1400" dirty="0" err="1" smtClean="0"/>
              <a:t>Ternynck</a:t>
            </a:r>
            <a:r>
              <a:rPr lang="fr-FR" sz="1400" dirty="0" smtClean="0"/>
              <a:t> </a:t>
            </a:r>
            <a:r>
              <a:rPr lang="fr-FR" sz="1400" dirty="0" smtClean="0"/>
              <a:t>P. </a:t>
            </a:r>
            <a:r>
              <a:rPr lang="fr-FR" sz="1400" baseline="30000" dirty="0" smtClean="0"/>
              <a:t>2</a:t>
            </a:r>
            <a:r>
              <a:rPr lang="fr-FR" sz="1400" dirty="0"/>
              <a:t>, </a:t>
            </a:r>
            <a:r>
              <a:rPr lang="fr-FR" sz="1400" dirty="0" err="1" smtClean="0"/>
              <a:t>Bigand</a:t>
            </a:r>
            <a:r>
              <a:rPr lang="fr-FR" sz="1400" dirty="0" smtClean="0"/>
              <a:t> </a:t>
            </a:r>
            <a:r>
              <a:rPr lang="fr-FR" sz="1400" dirty="0" smtClean="0"/>
              <a:t>A. </a:t>
            </a:r>
            <a:r>
              <a:rPr lang="fr-FR" sz="1400" baseline="30000" dirty="0" smtClean="0"/>
              <a:t>2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/>
              <a:t>1 - IFREMER, Laboratoire Environnement et Ressources, Boulogne-sur-Mer.</a:t>
            </a:r>
            <a:br>
              <a:rPr lang="fr-FR" sz="1400" dirty="0"/>
            </a:br>
            <a:r>
              <a:rPr lang="fr-FR" sz="1400" dirty="0"/>
              <a:t>2 -  </a:t>
            </a:r>
            <a:r>
              <a:rPr lang="fr-FR" sz="1400" dirty="0" err="1"/>
              <a:t>Univ</a:t>
            </a:r>
            <a:r>
              <a:rPr lang="fr-FR" sz="1400" dirty="0"/>
              <a:t>. Littoral Côte d’Opale, LISIC, </a:t>
            </a:r>
            <a:r>
              <a:rPr lang="fr-FR" sz="1400" dirty="0" smtClean="0"/>
              <a:t>Calais</a:t>
            </a:r>
            <a:br>
              <a:rPr lang="fr-FR" sz="1400" dirty="0" smtClean="0"/>
            </a:br>
            <a:r>
              <a:rPr lang="fr-FR" sz="1400" dirty="0" smtClean="0"/>
              <a:t>3 – Agence de l’Eau Artois Picardie, Douai.</a:t>
            </a:r>
            <a:endParaRPr lang="fr-FR" altLang="fr-FR" sz="1400" dirty="0" smtClean="0"/>
          </a:p>
        </p:txBody>
      </p:sp>
      <p:pic>
        <p:nvPicPr>
          <p:cNvPr id="2051" name="Picture 2" descr="http://www.meteo.fr/cic/meetings/2014/AEI/images/bandeau_con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ZoneTexte 4"/>
          <p:cNvSpPr txBox="1">
            <a:spLocks noChangeArrowheads="1"/>
          </p:cNvSpPr>
          <p:nvPr/>
        </p:nvSpPr>
        <p:spPr bwMode="auto">
          <a:xfrm>
            <a:off x="900113" y="179388"/>
            <a:ext cx="7092950" cy="369887"/>
          </a:xfrm>
          <a:prstGeom prst="rect">
            <a:avLst/>
          </a:prstGeom>
          <a:solidFill>
            <a:schemeClr val="bg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Atelier Expérimentation et Instrumentation – BREST – 17-19 octobre 2017</a:t>
            </a:r>
          </a:p>
        </p:txBody>
      </p:sp>
      <p:sp>
        <p:nvSpPr>
          <p:cNvPr id="2053" name="ZoneTexte 6"/>
          <p:cNvSpPr txBox="1">
            <a:spLocks noChangeArrowheads="1"/>
          </p:cNvSpPr>
          <p:nvPr/>
        </p:nvSpPr>
        <p:spPr bwMode="auto">
          <a:xfrm>
            <a:off x="188930" y="2492896"/>
            <a:ext cx="8785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/>
              <a:t>Contexte et </a:t>
            </a:r>
            <a:r>
              <a:rPr lang="fr-FR" altLang="fr-FR" sz="1800" b="1" dirty="0" smtClean="0"/>
              <a:t>Objectifs :</a:t>
            </a:r>
            <a:endParaRPr lang="fr-FR" altLang="fr-FR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fr-FR" sz="1800" i="1" dirty="0" smtClean="0"/>
              <a:t>Identification automatique, non supervisée </a:t>
            </a:r>
            <a:r>
              <a:rPr lang="fr-FR" sz="1800" i="1" dirty="0"/>
              <a:t>des événements fréquents, rares ou extrêmes et </a:t>
            </a:r>
            <a:r>
              <a:rPr lang="fr-FR" sz="1800" i="1" dirty="0" smtClean="0"/>
              <a:t>caractérisation de leurs </a:t>
            </a:r>
            <a:r>
              <a:rPr lang="fr-FR" sz="1800" i="1" dirty="0"/>
              <a:t>dynamiques </a:t>
            </a:r>
            <a:r>
              <a:rPr lang="fr-FR" sz="1800" i="1" dirty="0" smtClean="0"/>
              <a:t>dans des séries multi-paramètres à haute résolution et/ou à long-terme ?</a:t>
            </a:r>
          </a:p>
        </p:txBody>
      </p:sp>
      <p:sp>
        <p:nvSpPr>
          <p:cNvPr id="2054" name="ZoneTexte 7"/>
          <p:cNvSpPr txBox="1">
            <a:spLocks noChangeArrowheads="1"/>
          </p:cNvSpPr>
          <p:nvPr/>
        </p:nvSpPr>
        <p:spPr bwMode="auto">
          <a:xfrm>
            <a:off x="164182" y="4294837"/>
            <a:ext cx="8785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/>
              <a:t>Méthodologie :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fr-FR" sz="1800" i="1" dirty="0" smtClean="0"/>
              <a:t>Classification spectrale non supervisée et modèle de Markov caché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00327"/>
            <a:ext cx="8621418" cy="188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64199"/>
            <a:ext cx="2206272" cy="1253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6" descr="flotteu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516" y="3364199"/>
            <a:ext cx="980948" cy="1308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718115" y="3585790"/>
            <a:ext cx="3094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Calibri" pitchFamily="34" charset="0"/>
              </a:rPr>
              <a:t>Systèmes automatisés de </a:t>
            </a:r>
            <a:r>
              <a:rPr lang="fr-FR" sz="1600" i="1" dirty="0" smtClean="0">
                <a:latin typeface="Calibri" pitchFamily="34" charset="0"/>
              </a:rPr>
              <a:t>mesures</a:t>
            </a:r>
          </a:p>
          <a:p>
            <a:r>
              <a:rPr lang="fr-FR" sz="1600" i="1" dirty="0" smtClean="0">
                <a:latin typeface="Calibri" pitchFamily="34" charset="0"/>
              </a:rPr>
              <a:t>à </a:t>
            </a:r>
            <a:r>
              <a:rPr lang="fr-FR" sz="1600" i="1" dirty="0">
                <a:latin typeface="Calibri" pitchFamily="34" charset="0"/>
              </a:rPr>
              <a:t>haute fréquence : Station, </a:t>
            </a:r>
            <a:r>
              <a:rPr lang="fr-FR" sz="1600" i="1" dirty="0" smtClean="0">
                <a:latin typeface="Calibri" pitchFamily="34" charset="0"/>
              </a:rPr>
              <a:t>bouée,</a:t>
            </a:r>
          </a:p>
          <a:p>
            <a:r>
              <a:rPr lang="fr-FR" sz="1600" i="1" dirty="0" smtClean="0">
                <a:latin typeface="Calibri" pitchFamily="34" charset="0"/>
              </a:rPr>
              <a:t>Ferry </a:t>
            </a:r>
            <a:r>
              <a:rPr lang="fr-FR" sz="1600" i="1" dirty="0">
                <a:latin typeface="Calibri" pitchFamily="34" charset="0"/>
              </a:rPr>
              <a:t>Box,…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87622"/>
            <a:ext cx="1476078" cy="123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eteo.fr/cic/meetings/2014/AEI/images/bandeau_con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900113" y="179388"/>
            <a:ext cx="7092950" cy="369887"/>
          </a:xfrm>
          <a:prstGeom prst="rect">
            <a:avLst/>
          </a:prstGeom>
          <a:solidFill>
            <a:schemeClr val="bg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/>
              <a:t>Atelier Expérimentation et Instrumentation – BREST – 17-19 octobre 2017</a:t>
            </a:r>
          </a:p>
        </p:txBody>
      </p:sp>
      <p:sp>
        <p:nvSpPr>
          <p:cNvPr id="3076" name="ZoneTexte 6"/>
          <p:cNvSpPr txBox="1">
            <a:spLocks noChangeArrowheads="1"/>
          </p:cNvSpPr>
          <p:nvPr/>
        </p:nvSpPr>
        <p:spPr bwMode="auto">
          <a:xfrm>
            <a:off x="179388" y="1125091"/>
            <a:ext cx="8785225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/>
              <a:t>Résultats :</a:t>
            </a:r>
            <a:endParaRPr lang="fr-FR" altLang="fr-FR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/>
              <a:t>Station instrumentée</a:t>
            </a: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</p:txBody>
      </p:sp>
      <p:sp>
        <p:nvSpPr>
          <p:cNvPr id="3077" name="ZoneTexte 7"/>
          <p:cNvSpPr txBox="1">
            <a:spLocks noChangeArrowheads="1"/>
          </p:cNvSpPr>
          <p:nvPr/>
        </p:nvSpPr>
        <p:spPr bwMode="auto">
          <a:xfrm>
            <a:off x="72370" y="4797152"/>
            <a:ext cx="907163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 smtClean="0"/>
              <a:t>Conclusions/Prospective :</a:t>
            </a:r>
            <a:endParaRPr lang="fr-FR" altLang="fr-FR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/>
              <a:t>Segmentation non supervisée et prédiction en temps (quasi) réel des séries multi paramètres.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/>
              <a:t>Interface R </a:t>
            </a:r>
            <a:r>
              <a:rPr lang="fr-FR" altLang="fr-FR" sz="1800" dirty="0" err="1" smtClean="0"/>
              <a:t>uHMM</a:t>
            </a:r>
            <a:r>
              <a:rPr lang="fr-FR" altLang="fr-FR" sz="1800" dirty="0" smtClean="0"/>
              <a:t> disponible via le CRAN (</a:t>
            </a:r>
            <a:r>
              <a:rPr lang="fr-FR" altLang="fr-FR" sz="1800" dirty="0" smtClean="0">
                <a:hlinkClick r:id="rId3"/>
              </a:rPr>
              <a:t>https://cran.r-project.org/</a:t>
            </a:r>
            <a:r>
              <a:rPr lang="fr-FR" altLang="fr-FR" sz="1800" dirty="0" smtClean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/>
              <a:t>Perspective d’approche semi-supervisée couplant </a:t>
            </a:r>
            <a:r>
              <a:rPr lang="fr-FR" altLang="fr-FR" sz="1800" dirty="0" err="1" smtClean="0"/>
              <a:t>deep-learning</a:t>
            </a:r>
            <a:r>
              <a:rPr lang="fr-FR" altLang="fr-FR" sz="1800" dirty="0" smtClean="0"/>
              <a:t> et classification spectrale.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/>
              <a:t>Développement d’une méthode de complétion des données (Méthode Elastique).</a:t>
            </a:r>
            <a:endParaRPr lang="fr-FR" altLang="fr-FR" sz="1800" dirty="0"/>
          </a:p>
        </p:txBody>
      </p:sp>
      <p:pic>
        <p:nvPicPr>
          <p:cNvPr id="10" name="Picture 7" descr="F:\these2\programme\programmeMarel4\sources_NCK7 -ok\Figures\Representation_ECHL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772816"/>
            <a:ext cx="6409208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e 10"/>
          <p:cNvGrpSpPr/>
          <p:nvPr/>
        </p:nvGrpSpPr>
        <p:grpSpPr>
          <a:xfrm>
            <a:off x="1008256" y="867489"/>
            <a:ext cx="7668200" cy="3421887"/>
            <a:chOff x="1008256" y="3029924"/>
            <a:chExt cx="7668200" cy="3764076"/>
          </a:xfrm>
        </p:grpSpPr>
        <p:sp>
          <p:nvSpPr>
            <p:cNvPr id="12" name="Ellipse 11"/>
            <p:cNvSpPr/>
            <p:nvPr/>
          </p:nvSpPr>
          <p:spPr>
            <a:xfrm>
              <a:off x="1907704" y="4077072"/>
              <a:ext cx="792088" cy="25200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5148064" y="5013176"/>
              <a:ext cx="161692" cy="15922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701974" y="5337072"/>
              <a:ext cx="293962" cy="13487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1008256" y="5445224"/>
              <a:ext cx="323384" cy="134877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 flipH="1">
              <a:off x="2699792" y="3373269"/>
              <a:ext cx="1847392" cy="132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4580074" y="3029924"/>
              <a:ext cx="4096382" cy="3893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fr-FR" sz="1700" b="0" dirty="0" smtClean="0">
                  <a:latin typeface="+mj-lt"/>
                </a:rPr>
                <a:t>1 - </a:t>
              </a:r>
              <a:r>
                <a:rPr lang="fr-FR" sz="1700" dirty="0"/>
                <a:t>Détection d’états “habituels”</a:t>
              </a:r>
              <a:endParaRPr lang="fr-FR" sz="1700" dirty="0"/>
            </a:p>
          </p:txBody>
        </p:sp>
      </p:grpSp>
      <p:sp>
        <p:nvSpPr>
          <p:cNvPr id="18" name="Ellipse 17"/>
          <p:cNvSpPr/>
          <p:nvPr/>
        </p:nvSpPr>
        <p:spPr>
          <a:xfrm>
            <a:off x="4415006" y="3047105"/>
            <a:ext cx="264354" cy="1348776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cxnSp>
        <p:nvCxnSpPr>
          <p:cNvPr id="19" name="Connecteur droit avec flèche 18"/>
          <p:cNvCxnSpPr>
            <a:stCxn id="20" idx="1"/>
          </p:cNvCxnSpPr>
          <p:nvPr/>
        </p:nvCxnSpPr>
        <p:spPr>
          <a:xfrm flipH="1">
            <a:off x="4547187" y="1749733"/>
            <a:ext cx="106604" cy="1287171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653791" y="1311151"/>
            <a:ext cx="435713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fr-FR" sz="1700" b="0" dirty="0" smtClean="0"/>
              <a:t> 2 - Détection d’événements rares :</a:t>
            </a:r>
          </a:p>
          <a:p>
            <a:pPr>
              <a:spcBef>
                <a:spcPts val="0"/>
              </a:spcBef>
            </a:pPr>
            <a:r>
              <a:rPr lang="fr-FR" sz="1700" b="0" dirty="0" smtClean="0"/>
              <a:t>Pulse de nutriments</a:t>
            </a:r>
            <a:r>
              <a:rPr lang="fr-FR" sz="1700" dirty="0" smtClean="0"/>
              <a:t>, bloom HAB, d</a:t>
            </a:r>
            <a:r>
              <a:rPr lang="fr-FR" sz="1700" b="0" dirty="0" smtClean="0"/>
              <a:t>éfaillance capteurs</a:t>
            </a:r>
            <a:endParaRPr lang="fr-FR" sz="1700" b="0" dirty="0"/>
          </a:p>
        </p:txBody>
      </p:sp>
      <p:sp>
        <p:nvSpPr>
          <p:cNvPr id="21" name="ZoneTexte 20"/>
          <p:cNvSpPr txBox="1"/>
          <p:nvPr/>
        </p:nvSpPr>
        <p:spPr>
          <a:xfrm>
            <a:off x="5309756" y="2278613"/>
            <a:ext cx="3798748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700" b="0" dirty="0" smtClean="0"/>
              <a:t>3 – </a:t>
            </a:r>
            <a:r>
              <a:rPr lang="fr-FR" sz="1700" dirty="0" smtClean="0"/>
              <a:t>Dynamique des états environnementaux </a:t>
            </a:r>
            <a:r>
              <a:rPr lang="fr-FR" sz="1700" dirty="0" smtClean="0"/>
              <a:t>multi paramètres</a:t>
            </a:r>
            <a:endParaRPr lang="fr-FR" sz="1700" b="0" dirty="0"/>
          </a:p>
        </p:txBody>
      </p:sp>
      <p:sp>
        <p:nvSpPr>
          <p:cNvPr id="22" name="ZoneTexte 21"/>
          <p:cNvSpPr txBox="1"/>
          <p:nvPr/>
        </p:nvSpPr>
        <p:spPr>
          <a:xfrm>
            <a:off x="5789738" y="3059668"/>
            <a:ext cx="331876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b="0" dirty="0" smtClean="0"/>
              <a:t>4 – Prédiction des états futurs</a:t>
            </a:r>
            <a:endParaRPr lang="fr-FR" sz="1700" b="0" dirty="0"/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5951516" y="4035841"/>
            <a:ext cx="2251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7380312" y="3666509"/>
            <a:ext cx="858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0" dirty="0" smtClean="0">
                <a:latin typeface="+mj-lt"/>
              </a:rPr>
              <a:t>t +1 ?</a:t>
            </a:r>
            <a:endParaRPr lang="fr-FR" sz="1800" b="0" dirty="0">
              <a:latin typeface="+mj-lt"/>
            </a:endParaRPr>
          </a:p>
        </p:txBody>
      </p:sp>
      <p:sp>
        <p:nvSpPr>
          <p:cNvPr id="25" name="Flèche courbée vers le bas 24"/>
          <p:cNvSpPr/>
          <p:nvPr/>
        </p:nvSpPr>
        <p:spPr>
          <a:xfrm>
            <a:off x="6632303" y="3473657"/>
            <a:ext cx="892025" cy="2021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77656" y="366650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00" b="0" dirty="0">
                <a:latin typeface="+mj-lt"/>
              </a:rPr>
              <a:t>t </a:t>
            </a:r>
            <a:endParaRPr lang="fr-FR" sz="1800" dirty="0">
              <a:latin typeface="+mj-lt"/>
            </a:endParaRPr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-442354" y="2841150"/>
            <a:ext cx="133722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+mj-lt"/>
              </a:rPr>
              <a:t>Fluorescence</a:t>
            </a:r>
            <a:endParaRPr lang="fr-FR" sz="1400" dirty="0">
              <a:latin typeface="+mj-lt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047659" y="4201343"/>
            <a:ext cx="59978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+mj-lt"/>
              </a:rPr>
              <a:t>Time</a:t>
            </a:r>
            <a:endParaRPr lang="fr-FR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_SystemesAutomatisesRobotiques_NumChron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Poster_SystemesAutomatisesRobotiques_NumChrono</Template>
  <TotalTime>37</TotalTime>
  <Words>183</Words>
  <Application>Microsoft Office PowerPoint</Application>
  <PresentationFormat>Affichage à l'écran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Poster_SystemesAutomatisesRobotiques_NumChrono</vt:lpstr>
      <vt:lpstr>Package R pour une modélisation markovienne semi-supervisée  de la dynamique phytoplanctonique à partir de données multi-paramètres acquises à haute fréquence. Lefebvre A.1, Poisson Caillault E.1,2, Prygiel J. 3, Ternynck P. 2, Bigand A. 2 1 - IFREMER, Laboratoire Environnement et Ressources, Boulogne-sur-Mer. 2 -  Univ. Littoral Côte d’Opale, LISIC, Calais 3 – Agence de l’Eau Artois Picardie, Douai.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 R pour une modélisation markovienne semi-supervisée de la dynamique phytoplanctonique à partir de données multi-paramètres acquises à haute fréquence. Lefebvre A.1, Poisson Caillault E.1,2, Ternynck P. 2, Bigand A. 2 1 - IFREMER, Laboratoire Environnement et Ressources, Boulogne-sur-Mer. 2 -  Univ. Littoral Côte d’Opale, LISIC, Calais</dc:title>
  <dc:creator>Alain LEFEBVRE, Ifremer Boulogne PDG-ODE-LITTORA</dc:creator>
  <cp:lastModifiedBy>Alain LEFEBVRE, Ifremer Boulogne PDG-ODE-LITTORA</cp:lastModifiedBy>
  <cp:revision>10</cp:revision>
  <dcterms:created xsi:type="dcterms:W3CDTF">2017-10-12T11:57:04Z</dcterms:created>
  <dcterms:modified xsi:type="dcterms:W3CDTF">2017-10-12T12:34:15Z</dcterms:modified>
</cp:coreProperties>
</file>