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CEA61-6F2C-4813-A114-CC4C4E25A3C3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B223D-DFD6-47D9-932F-733606032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185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B223D-DFD6-47D9-932F-733606032E6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26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E96D8-4BBC-48F3-A0FE-6EDD99B0873A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45A-CEFA-4320-A1C7-CB05DF120E3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7351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C9595-870A-4457-BBF6-A10E135E101A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7F602-9610-4A8B-92A6-31307E11429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8660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260FF-8262-4B13-8A71-1BD65A256411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F7821-F198-4FB1-836B-9CD073030C1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9237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EAF22-0A1A-41AA-A035-DBDF7CEB3874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42116-6DEB-49B0-8787-4419FAF4214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7748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F9CB7-FE1E-40E3-BCBC-B096F2E70764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F63A1-2061-4EA3-B9A9-DDF27492BA6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0380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D9CC0-F134-4182-BF21-CF62DD42D616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2E29F-E84F-4158-94BA-F04A74FBAF7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8079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768A6-179C-4A97-B757-4F94804F280B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20E26-C140-42A7-A160-B06833DE40A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197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07192-570D-45BC-9F81-C4B37C89D938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DA6BE-5903-40CB-BB43-0F5BE8B3FDF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7748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13254-CB29-460A-83D0-8E92E167FA0D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E99D8-34AE-482B-B058-0A800D47A3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2520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F67B8-9690-444C-B120-4A9262347303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5B4C1-3F6F-45ED-B307-518F9ACBF00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7539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A58A1-009B-41E0-92CA-6948F1DB2144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9B0B1-C740-4E1A-8189-05D4AD572FE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818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65780C-9DCA-4744-9EDE-55BA2875D5EE}" type="datetimeFigureOut">
              <a:rPr lang="fr-FR"/>
              <a:pPr>
                <a:defRPr/>
              </a:pPr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B41844B-8747-440A-BC23-A1F52476AA8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79388" y="981074"/>
            <a:ext cx="8785225" cy="1079773"/>
          </a:xfrm>
          <a:ln w="6350">
            <a:noFill/>
            <a:miter lim="800000"/>
            <a:headEnd/>
            <a:tailEnd/>
          </a:ln>
        </p:spPr>
        <p:txBody>
          <a:bodyPr/>
          <a:lstStyle/>
          <a:p>
            <a:pPr marL="74613">
              <a:spcAft>
                <a:spcPts val="1250"/>
              </a:spcAft>
            </a:pPr>
            <a:r>
              <a:rPr lang="en-US" sz="1800" b="1" dirty="0" err="1" smtClean="0">
                <a:cs typeface="Arial" panose="020B0604020202020204" pitchFamily="34" charset="0"/>
              </a:rPr>
              <a:t>Contrôle</a:t>
            </a:r>
            <a:r>
              <a:rPr lang="en-US" sz="1800" b="1" dirty="0" smtClean="0">
                <a:cs typeface="Arial" panose="020B0604020202020204" pitchFamily="34" charset="0"/>
              </a:rPr>
              <a:t> à bas </a:t>
            </a:r>
            <a:r>
              <a:rPr lang="en-US" sz="1800" b="1" dirty="0" err="1" smtClean="0">
                <a:cs typeface="Arial" panose="020B0604020202020204" pitchFamily="34" charset="0"/>
              </a:rPr>
              <a:t>coût</a:t>
            </a:r>
            <a:r>
              <a:rPr lang="en-US" sz="1800" b="1" dirty="0" smtClean="0">
                <a:cs typeface="Arial" panose="020B0604020202020204" pitchFamily="34" charset="0"/>
              </a:rPr>
              <a:t> des </a:t>
            </a:r>
            <a:r>
              <a:rPr lang="en-US" sz="1800" b="1" dirty="0" err="1" smtClean="0">
                <a:cs typeface="Arial" panose="020B0604020202020204" pitchFamily="34" charset="0"/>
              </a:rPr>
              <a:t>capteurs</a:t>
            </a:r>
            <a:r>
              <a:rPr lang="en-US" sz="1800" b="1" dirty="0" smtClean="0">
                <a:cs typeface="Arial" panose="020B0604020202020204" pitchFamily="34" charset="0"/>
              </a:rPr>
              <a:t> de </a:t>
            </a:r>
            <a:r>
              <a:rPr lang="en-US" sz="1800" b="1" dirty="0" err="1" smtClean="0">
                <a:cs typeface="Arial" panose="020B0604020202020204" pitchFamily="34" charset="0"/>
              </a:rPr>
              <a:t>température</a:t>
            </a:r>
            <a:r>
              <a:rPr lang="en-US" sz="1800" b="1" dirty="0" smtClean="0">
                <a:cs typeface="Arial" panose="020B0604020202020204" pitchFamily="34" charset="0"/>
              </a:rPr>
              <a:t> et de </a:t>
            </a:r>
            <a:r>
              <a:rPr lang="en-US" sz="1800" b="1" dirty="0" err="1" smtClean="0">
                <a:cs typeface="Arial" panose="020B0604020202020204" pitchFamily="34" charset="0"/>
              </a:rPr>
              <a:t>conductivité</a:t>
            </a:r>
            <a:r>
              <a:rPr lang="en-US" sz="1800" b="1" dirty="0" smtClean="0">
                <a:cs typeface="Arial" panose="020B0604020202020204" pitchFamily="34" charset="0"/>
              </a:rPr>
              <a:t> des gliders SLOCUM</a:t>
            </a:r>
            <a:r>
              <a:rPr lang="fr-FR" altLang="fr-FR" sz="3200" dirty="0" smtClean="0">
                <a:cs typeface="Arial" panose="020B0604020202020204" pitchFamily="34" charset="0"/>
              </a:rPr>
              <a:t/>
            </a:r>
            <a:br>
              <a:rPr lang="fr-FR" altLang="fr-FR" sz="3200" dirty="0" smtClean="0">
                <a:cs typeface="Arial" panose="020B0604020202020204" pitchFamily="34" charset="0"/>
              </a:rPr>
            </a:br>
            <a:r>
              <a:rPr lang="fr-FR" altLang="fr-FR" sz="1400" b="1" i="1" dirty="0" smtClean="0">
                <a:cs typeface="Arial" panose="020B0604020202020204" pitchFamily="34" charset="0"/>
              </a:rPr>
              <a:t>Equipe du Parc National des Planeurs Sous-Marins / DTINSU - IFREMER</a:t>
            </a:r>
            <a:endParaRPr lang="en-US" sz="1400" b="1" i="1" dirty="0" smtClean="0">
              <a:cs typeface="Arial" panose="020B0604020202020204" pitchFamily="34" charset="0"/>
            </a:endParaRPr>
          </a:p>
        </p:txBody>
      </p:sp>
      <p:pic>
        <p:nvPicPr>
          <p:cNvPr id="2051" name="Picture 2" descr="http://www.meteo.fr/cic/meetings/2014/AEI/images/bandeau_con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ZoneTexte 4"/>
          <p:cNvSpPr txBox="1">
            <a:spLocks noChangeArrowheads="1"/>
          </p:cNvSpPr>
          <p:nvPr/>
        </p:nvSpPr>
        <p:spPr bwMode="auto">
          <a:xfrm>
            <a:off x="900113" y="179388"/>
            <a:ext cx="7092950" cy="369887"/>
          </a:xfrm>
          <a:prstGeom prst="rect">
            <a:avLst/>
          </a:prstGeom>
          <a:solidFill>
            <a:schemeClr val="bg1">
              <a:alpha val="4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Atelier Expérimentation et Instrumentation – BREST – 17-19 octobre 2017</a:t>
            </a:r>
          </a:p>
        </p:txBody>
      </p:sp>
      <p:sp>
        <p:nvSpPr>
          <p:cNvPr id="2053" name="ZoneTexte 6"/>
          <p:cNvSpPr txBox="1">
            <a:spLocks noChangeArrowheads="1"/>
          </p:cNvSpPr>
          <p:nvPr/>
        </p:nvSpPr>
        <p:spPr bwMode="auto">
          <a:xfrm>
            <a:off x="177255" y="2387613"/>
            <a:ext cx="8785225" cy="2425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fr-FR" altLang="fr-FR" sz="1800" b="1" u="sng" dirty="0"/>
              <a:t>Contexte et </a:t>
            </a:r>
            <a:r>
              <a:rPr lang="fr-FR" altLang="fr-FR" sz="1800" b="1" u="sng" dirty="0" smtClean="0"/>
              <a:t>Objectifs:</a:t>
            </a:r>
          </a:p>
          <a:p>
            <a:pPr eaLnBrk="1" hangingPunct="1">
              <a:spcBef>
                <a:spcPct val="0"/>
              </a:spcBef>
              <a:buNone/>
            </a:pPr>
            <a:endParaRPr lang="fr-FR" sz="16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800" b="1" dirty="0" smtClean="0">
                <a:solidFill>
                  <a:srgbClr val="002060"/>
                </a:solidFill>
                <a:latin typeface="+mj-lt"/>
              </a:rPr>
              <a:t>Renvoyer les capteurs aux US est extrêmement contraignant en termes de </a:t>
            </a:r>
            <a:r>
              <a:rPr lang="fr-FR" sz="1800" b="1" smtClean="0">
                <a:solidFill>
                  <a:srgbClr val="002060"/>
                </a:solidFill>
                <a:latin typeface="+mj-lt"/>
              </a:rPr>
              <a:t>délais             </a:t>
            </a:r>
            <a:r>
              <a:rPr lang="fr-FR" sz="1800" b="1" smtClean="0">
                <a:solidFill>
                  <a:srgbClr val="FF0000"/>
                </a:solidFill>
                <a:latin typeface="+mj-lt"/>
              </a:rPr>
              <a:t>(~ </a:t>
            </a:r>
            <a:r>
              <a:rPr lang="fr-FR" sz="1800" b="1" dirty="0">
                <a:solidFill>
                  <a:srgbClr val="FF0000"/>
                </a:solidFill>
                <a:latin typeface="+mj-lt"/>
              </a:rPr>
              <a:t>3 mois d’immobilisation)  </a:t>
            </a:r>
            <a:r>
              <a:rPr lang="fr-FR" sz="1800" b="1" dirty="0">
                <a:solidFill>
                  <a:srgbClr val="002060"/>
                </a:solidFill>
                <a:latin typeface="+mj-lt"/>
              </a:rPr>
              <a:t>et de coût </a:t>
            </a:r>
            <a:r>
              <a:rPr lang="fr-FR" sz="1800" b="1" dirty="0">
                <a:solidFill>
                  <a:srgbClr val="FF0000"/>
                </a:solidFill>
                <a:latin typeface="+mj-lt"/>
              </a:rPr>
              <a:t>(~4 </a:t>
            </a:r>
            <a:r>
              <a:rPr lang="fr-FR" sz="1800" b="1" dirty="0" err="1" smtClean="0">
                <a:solidFill>
                  <a:srgbClr val="FF0000"/>
                </a:solidFill>
                <a:latin typeface="+mj-lt"/>
              </a:rPr>
              <a:t>kE</a:t>
            </a:r>
            <a:r>
              <a:rPr lang="fr-FR" sz="1800" b="1" dirty="0" smtClean="0">
                <a:solidFill>
                  <a:srgbClr val="FF0000"/>
                </a:solidFill>
                <a:latin typeface="+mj-lt"/>
              </a:rPr>
              <a:t>).</a:t>
            </a:r>
          </a:p>
          <a:p>
            <a:pPr marL="285750" indent="-285750" algn="just"/>
            <a:endParaRPr lang="fr-FR" sz="1400" b="1" dirty="0">
              <a:solidFill>
                <a:srgbClr val="002060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800" b="1" dirty="0" smtClean="0">
                <a:solidFill>
                  <a:srgbClr val="002060"/>
                </a:solidFill>
                <a:latin typeface="+mj-lt"/>
              </a:rPr>
              <a:t>Il </a:t>
            </a:r>
            <a:r>
              <a:rPr lang="fr-FR" sz="1800" b="1" dirty="0">
                <a:solidFill>
                  <a:srgbClr val="002060"/>
                </a:solidFill>
                <a:latin typeface="+mj-lt"/>
              </a:rPr>
              <a:t>n’est pas possible en pratique d’effectuer des </a:t>
            </a:r>
            <a:r>
              <a:rPr lang="fr-FR" sz="1800" b="1" dirty="0" err="1">
                <a:solidFill>
                  <a:srgbClr val="002060"/>
                </a:solidFill>
                <a:latin typeface="+mj-lt"/>
              </a:rPr>
              <a:t>ré-étalonnages</a:t>
            </a:r>
            <a:r>
              <a:rPr lang="fr-FR" sz="1800" b="1" dirty="0">
                <a:solidFill>
                  <a:srgbClr val="002060"/>
                </a:solidFill>
                <a:latin typeface="+mj-lt"/>
              </a:rPr>
              <a:t> en usine plus fréquemment que tous les 12 à 18 mois</a:t>
            </a:r>
            <a:r>
              <a:rPr lang="fr-FR" sz="1800" b="1" dirty="0" smtClean="0">
                <a:solidFill>
                  <a:srgbClr val="002060"/>
                </a:solidFill>
                <a:latin typeface="+mj-lt"/>
              </a:rPr>
              <a:t>.</a:t>
            </a:r>
          </a:p>
          <a:p>
            <a:pPr algn="just">
              <a:buNone/>
            </a:pPr>
            <a:endParaRPr lang="fr-FR" sz="1800" b="1" dirty="0" smtClean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9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55" y="5059114"/>
            <a:ext cx="899555" cy="84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75656" y="5157192"/>
            <a:ext cx="6802144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fr-FR" b="1" dirty="0">
                <a:solidFill>
                  <a:srgbClr val="002060"/>
                </a:solidFill>
                <a:latin typeface="+mj-lt"/>
              </a:rPr>
              <a:t>Comment contrôler les capteurs entre 2 retours en </a:t>
            </a:r>
            <a:r>
              <a:rPr lang="fr-FR" b="1" dirty="0" smtClean="0">
                <a:solidFill>
                  <a:srgbClr val="002060"/>
                </a:solidFill>
                <a:latin typeface="+mj-lt"/>
              </a:rPr>
              <a:t>usine, de </a:t>
            </a:r>
            <a:r>
              <a:rPr lang="fr-FR" b="1" dirty="0">
                <a:solidFill>
                  <a:srgbClr val="002060"/>
                </a:solidFill>
                <a:latin typeface="+mj-lt"/>
              </a:rPr>
              <a:t>manière </a:t>
            </a:r>
            <a:r>
              <a:rPr lang="fr-FR" b="1" dirty="0" smtClean="0">
                <a:solidFill>
                  <a:srgbClr val="002060"/>
                </a:solidFill>
                <a:latin typeface="+mj-lt"/>
              </a:rPr>
              <a:t>simple, précise </a:t>
            </a:r>
            <a:r>
              <a:rPr lang="fr-FR" b="1" dirty="0">
                <a:solidFill>
                  <a:srgbClr val="002060"/>
                </a:solidFill>
                <a:latin typeface="+mj-lt"/>
              </a:rPr>
              <a:t>et dans un contexte opérationnel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meteo.fr/cic/meetings/2014/AEI/images/bandeau_con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900113" y="179388"/>
            <a:ext cx="7092950" cy="369887"/>
          </a:xfrm>
          <a:prstGeom prst="rect">
            <a:avLst/>
          </a:prstGeom>
          <a:solidFill>
            <a:schemeClr val="bg1">
              <a:alpha val="4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Atelier Expérimentation et Instrumentation – BREST – 17-19 octobre 2017</a:t>
            </a:r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179387" y="4259161"/>
            <a:ext cx="87852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fr-FR" altLang="fr-FR" sz="1800" b="1" u="sng" dirty="0"/>
              <a:t>Résultats</a:t>
            </a:r>
            <a:r>
              <a:rPr lang="fr-FR" altLang="fr-FR" sz="1800" b="1" u="sng" dirty="0" smtClean="0"/>
              <a:t>:</a:t>
            </a:r>
          </a:p>
          <a:p>
            <a:pPr marL="285750" indent="-285750" eaLnBrk="1" hangingPunct="1">
              <a:spcBef>
                <a:spcPct val="0"/>
              </a:spcBef>
            </a:pPr>
            <a:endParaRPr lang="fr-FR" altLang="fr-FR" sz="1800" dirty="0"/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1800" b="1" dirty="0" smtClean="0">
                <a:solidFill>
                  <a:srgbClr val="002060"/>
                </a:solidFill>
              </a:rPr>
              <a:t>Opération simple et efficace effectuée aujourd’hui </a:t>
            </a:r>
            <a:r>
              <a:rPr lang="fr-FR" altLang="fr-FR" sz="1800" b="1" dirty="0" smtClean="0">
                <a:solidFill>
                  <a:srgbClr val="FF0000"/>
                </a:solidFill>
              </a:rPr>
              <a:t>en routine </a:t>
            </a:r>
            <a:r>
              <a:rPr lang="fr-FR" altLang="fr-FR" sz="1800" b="1" dirty="0" smtClean="0">
                <a:solidFill>
                  <a:srgbClr val="002060"/>
                </a:solidFill>
              </a:rPr>
              <a:t>avant chaque mission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fr-FR" altLang="fr-FR" sz="1800" b="1" dirty="0">
              <a:solidFill>
                <a:srgbClr val="002060"/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1800" b="1" dirty="0" smtClean="0">
                <a:solidFill>
                  <a:srgbClr val="002060"/>
                </a:solidFill>
              </a:rPr>
              <a:t>Production systématique d’une fiche de contrôle</a:t>
            </a:r>
            <a:endParaRPr lang="fr-FR" altLang="fr-FR" sz="1800" dirty="0"/>
          </a:p>
          <a:p>
            <a:pPr marL="285750" indent="-285750" eaLnBrk="1" hangingPunct="1">
              <a:spcBef>
                <a:spcPct val="0"/>
              </a:spcBef>
            </a:pPr>
            <a:endParaRPr lang="fr-FR" altLang="fr-FR" sz="1800" dirty="0"/>
          </a:p>
          <a:p>
            <a:pPr marL="285750" indent="-285750" eaLnBrk="1" hangingPunct="1">
              <a:spcBef>
                <a:spcPct val="0"/>
              </a:spcBef>
            </a:pPr>
            <a:endParaRPr lang="fr-FR" altLang="fr-FR" sz="1800" dirty="0"/>
          </a:p>
          <a:p>
            <a:pPr marL="285750" indent="-285750" eaLnBrk="1" hangingPunct="1">
              <a:spcBef>
                <a:spcPct val="0"/>
              </a:spcBef>
            </a:pPr>
            <a:endParaRPr lang="fr-FR" altLang="fr-FR" sz="1800" dirty="0"/>
          </a:p>
        </p:txBody>
      </p:sp>
      <p:sp>
        <p:nvSpPr>
          <p:cNvPr id="3077" name="ZoneTexte 7"/>
          <p:cNvSpPr txBox="1">
            <a:spLocks noChangeArrowheads="1"/>
          </p:cNvSpPr>
          <p:nvPr/>
        </p:nvSpPr>
        <p:spPr bwMode="auto">
          <a:xfrm>
            <a:off x="179387" y="5898432"/>
            <a:ext cx="87852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fr-FR" altLang="fr-FR" sz="1800" b="1" u="sng" dirty="0"/>
              <a:t>Conclusions/Prospective</a:t>
            </a:r>
            <a:r>
              <a:rPr lang="fr-FR" altLang="fr-FR" sz="1800" b="1" u="sng" dirty="0" smtClean="0"/>
              <a:t>:</a:t>
            </a:r>
          </a:p>
          <a:p>
            <a:pPr marL="285750" indent="-285750" eaLnBrk="1" hangingPunct="1">
              <a:spcBef>
                <a:spcPct val="0"/>
              </a:spcBef>
            </a:pPr>
            <a:endParaRPr lang="fr-FR" altLang="fr-FR" sz="1800" dirty="0" smtClean="0"/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1800" b="1" dirty="0" smtClean="0">
                <a:solidFill>
                  <a:srgbClr val="002060"/>
                </a:solidFill>
              </a:rPr>
              <a:t>Réflexion sur la mise en place de contrôles similaires pour les autres capteurs </a:t>
            </a:r>
            <a:endParaRPr lang="fr-FR" altLang="fr-FR" sz="1800" b="1" dirty="0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183920" y="973285"/>
            <a:ext cx="5472733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fr-FR" altLang="fr-FR" sz="1800" b="1" u="sng" dirty="0" smtClean="0"/>
              <a:t>Méthodologie:</a:t>
            </a:r>
          </a:p>
          <a:p>
            <a:pPr marL="285750" indent="-285750" eaLnBrk="1" hangingPunct="1">
              <a:spcBef>
                <a:spcPct val="0"/>
              </a:spcBef>
            </a:pPr>
            <a:endParaRPr lang="fr-FR" altLang="fr-FR" sz="1800" dirty="0" smtClean="0"/>
          </a:p>
          <a:p>
            <a:pPr marL="285750" indent="-28575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1800" b="1" dirty="0" smtClean="0">
                <a:solidFill>
                  <a:srgbClr val="002060"/>
                </a:solidFill>
                <a:latin typeface="+mj-lt"/>
              </a:rPr>
              <a:t>L’équipe a développé un </a:t>
            </a:r>
            <a:r>
              <a:rPr lang="fr-FR" altLang="fr-FR" sz="1800" b="1" dirty="0" smtClean="0">
                <a:solidFill>
                  <a:srgbClr val="FF0000"/>
                </a:solidFill>
                <a:latin typeface="+mj-lt"/>
              </a:rPr>
              <a:t>banc</a:t>
            </a:r>
            <a:r>
              <a:rPr lang="fr-FR" altLang="fr-FR" sz="1800" b="1" dirty="0" smtClean="0">
                <a:solidFill>
                  <a:srgbClr val="002060"/>
                </a:solidFill>
                <a:latin typeface="+mj-lt"/>
              </a:rPr>
              <a:t> qui permet de contrôler les capteurs de température et de conductivité par rapport à une sonde de référence</a:t>
            </a:r>
          </a:p>
          <a:p>
            <a:pPr marL="285750" indent="-28575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fr-FR" altLang="fr-FR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1800" b="1" dirty="0" smtClean="0">
                <a:solidFill>
                  <a:srgbClr val="002060"/>
                </a:solidFill>
                <a:latin typeface="+mj-lt"/>
              </a:rPr>
              <a:t>La </a:t>
            </a:r>
            <a:r>
              <a:rPr lang="fr-FR" altLang="fr-FR" sz="1800" b="1" dirty="0" smtClean="0">
                <a:solidFill>
                  <a:srgbClr val="FF0000"/>
                </a:solidFill>
                <a:latin typeface="+mj-lt"/>
              </a:rPr>
              <a:t>plage de variation naturelle </a:t>
            </a:r>
            <a:r>
              <a:rPr lang="fr-FR" altLang="fr-FR" sz="1800" b="1" dirty="0" smtClean="0">
                <a:solidFill>
                  <a:srgbClr val="002060"/>
                </a:solidFill>
                <a:latin typeface="+mj-lt"/>
              </a:rPr>
              <a:t>des 2 paramètres est </a:t>
            </a:r>
            <a:r>
              <a:rPr lang="fr-FR" altLang="fr-FR" sz="1800" b="1" dirty="0" smtClean="0">
                <a:solidFill>
                  <a:srgbClr val="FF0000"/>
                </a:solidFill>
                <a:latin typeface="+mj-lt"/>
              </a:rPr>
              <a:t>reproduite</a:t>
            </a:r>
            <a:r>
              <a:rPr lang="fr-FR" altLang="fr-FR" sz="1800" b="1" dirty="0" smtClean="0">
                <a:solidFill>
                  <a:srgbClr val="002060"/>
                </a:solidFill>
                <a:latin typeface="+mj-lt"/>
              </a:rPr>
              <a:t> en laissant se réchauffer jusqu’à température ambiante un bain d’eau de mer initialement refroidi sous la température minimum </a:t>
            </a:r>
            <a:r>
              <a:rPr lang="fr-FR" altLang="fr-FR" sz="1800" b="1" i="1" dirty="0" smtClean="0">
                <a:solidFill>
                  <a:srgbClr val="002060"/>
                </a:solidFill>
                <a:latin typeface="+mj-lt"/>
              </a:rPr>
              <a:t>in-situ</a:t>
            </a:r>
            <a:endParaRPr lang="fr-FR" altLang="fr-FR" sz="1800" i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5567" y="1156878"/>
            <a:ext cx="1619098" cy="1214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8" name="Image 47"/>
          <p:cNvPicPr>
            <a:picLocks noChangeAspect="1"/>
          </p:cNvPicPr>
          <p:nvPr/>
        </p:nvPicPr>
        <p:blipFill rotWithShape="1">
          <a:blip r:embed="rId5"/>
          <a:srcRect b="24326"/>
          <a:stretch/>
        </p:blipFill>
        <p:spPr>
          <a:xfrm>
            <a:off x="7740352" y="1156878"/>
            <a:ext cx="917531" cy="1234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5" name="Image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" r="4970"/>
          <a:stretch/>
        </p:blipFill>
        <p:spPr bwMode="auto">
          <a:xfrm>
            <a:off x="5724252" y="2766774"/>
            <a:ext cx="3240360" cy="181090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template_presentations_courtes_posters_AEI2017-3</Template>
  <TotalTime>83</TotalTime>
  <Words>193</Words>
  <Application>Microsoft Office PowerPoint</Application>
  <PresentationFormat>Affichage à l'écran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Contrôle à bas coût des capteurs de température et de conductivité des gliders SLOCUM Equipe du Parc National des Planeurs Sous-Marins / DTINSU - IFREMER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Auteur(s) – Laboratoire(s)</dc:title>
  <dc:creator>FUDA</dc:creator>
  <cp:lastModifiedBy>Lou</cp:lastModifiedBy>
  <cp:revision>10</cp:revision>
  <dcterms:created xsi:type="dcterms:W3CDTF">2017-10-15T05:55:28Z</dcterms:created>
  <dcterms:modified xsi:type="dcterms:W3CDTF">2017-10-17T11:26:48Z</dcterms:modified>
</cp:coreProperties>
</file>